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2"/>
  </p:notesMasterIdLst>
  <p:handoutMasterIdLst>
    <p:handoutMasterId r:id="rId33"/>
  </p:handoutMasterIdLst>
  <p:sldIdLst>
    <p:sldId id="258" r:id="rId5"/>
    <p:sldId id="289" r:id="rId6"/>
    <p:sldId id="304" r:id="rId7"/>
    <p:sldId id="290" r:id="rId8"/>
    <p:sldId id="291" r:id="rId9"/>
    <p:sldId id="306" r:id="rId10"/>
    <p:sldId id="301" r:id="rId11"/>
    <p:sldId id="302" r:id="rId12"/>
    <p:sldId id="319" r:id="rId13"/>
    <p:sldId id="313" r:id="rId14"/>
    <p:sldId id="314" r:id="rId15"/>
    <p:sldId id="309" r:id="rId16"/>
    <p:sldId id="315" r:id="rId17"/>
    <p:sldId id="310" r:id="rId18"/>
    <p:sldId id="293" r:id="rId19"/>
    <p:sldId id="294" r:id="rId20"/>
    <p:sldId id="316" r:id="rId21"/>
    <p:sldId id="317" r:id="rId22"/>
    <p:sldId id="296" r:id="rId23"/>
    <p:sldId id="297" r:id="rId24"/>
    <p:sldId id="298" r:id="rId25"/>
    <p:sldId id="307" r:id="rId26"/>
    <p:sldId id="299" r:id="rId27"/>
    <p:sldId id="300" r:id="rId28"/>
    <p:sldId id="321" r:id="rId29"/>
    <p:sldId id="322" r:id="rId30"/>
    <p:sldId id="284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56B1"/>
    <a:srgbClr val="024EA2"/>
    <a:srgbClr val="024B9C"/>
    <a:srgbClr val="035DC1"/>
    <a:srgbClr val="0044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9" autoAdjust="0"/>
    <p:restoredTop sz="73953" autoAdjust="0"/>
  </p:normalViewPr>
  <p:slideViewPr>
    <p:cSldViewPr snapToGrid="0">
      <p:cViewPr varScale="1">
        <p:scale>
          <a:sx n="50" d="100"/>
          <a:sy n="50" d="100"/>
        </p:scale>
        <p:origin x="1416" y="54"/>
      </p:cViewPr>
      <p:guideLst>
        <p:guide orient="horz" pos="2092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939EFE-0303-44F6-9A16-FD3B5E015DB1}" type="datetimeFigureOut">
              <a:rPr lang="en-GB" smtClean="0"/>
              <a:t>14/09/2022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F04766-77AF-4EBE-9704-229FD5F6AD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898812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B926D1-0013-4A80-B64E-9D824EE65210}" type="datetimeFigureOut">
              <a:rPr lang="en-GB" smtClean="0"/>
              <a:t>14/09/2022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CF2995-AB43-4B7C-B8CD-9DC7C3692A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07846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myintracomm.ec.europa.eu/corp/intellectual-property/Documents/2019_Reuse-guidelines%28CC-BY%29.pdf" TargetMode="External"/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many cases programs are introduced gradually</a:t>
            </a:r>
          </a:p>
          <a:p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can</a:t>
            </a:r>
            <a:r>
              <a:rPr lang="fr-FR" dirty="0" smtClean="0"/>
              <a:t> </a:t>
            </a:r>
            <a:r>
              <a:rPr lang="fr-FR" b="1" dirty="0" err="1" smtClean="0">
                <a:solidFill>
                  <a:schemeClr val="tx2"/>
                </a:solidFill>
              </a:rPr>
              <a:t>randomize</a:t>
            </a:r>
            <a:r>
              <a:rPr lang="fr-FR" b="1" dirty="0" smtClean="0">
                <a:solidFill>
                  <a:schemeClr val="tx2"/>
                </a:solidFill>
              </a:rPr>
              <a:t> the timing of </a:t>
            </a:r>
            <a:r>
              <a:rPr lang="fr-FR" b="1" dirty="0" err="1" smtClean="0">
                <a:solidFill>
                  <a:schemeClr val="tx2"/>
                </a:solidFill>
              </a:rPr>
              <a:t>access</a:t>
            </a:r>
            <a:r>
              <a:rPr lang="fr-FR" b="1" dirty="0" smtClean="0">
                <a:solidFill>
                  <a:schemeClr val="tx2"/>
                </a:solidFill>
              </a:rPr>
              <a:t> </a:t>
            </a:r>
            <a:r>
              <a:rPr lang="fr-FR" dirty="0" smtClean="0"/>
              <a:t>to the program (</a:t>
            </a:r>
            <a:r>
              <a:rPr lang="fr-FR" dirty="0" err="1" smtClean="0"/>
              <a:t>who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included</a:t>
            </a:r>
            <a:r>
              <a:rPr lang="fr-FR" dirty="0" smtClean="0"/>
              <a:t> in </a:t>
            </a:r>
            <a:r>
              <a:rPr lang="fr-FR" dirty="0" err="1" smtClean="0"/>
              <a:t>different</a:t>
            </a:r>
            <a:r>
              <a:rPr lang="fr-FR" dirty="0" smtClean="0"/>
              <a:t> phases)</a:t>
            </a:r>
          </a:p>
          <a:p>
            <a:r>
              <a:rPr lang="fr-FR" dirty="0" err="1" smtClean="0"/>
              <a:t>Those</a:t>
            </a:r>
            <a:r>
              <a:rPr lang="fr-FR" dirty="0" smtClean="0"/>
              <a:t> </a:t>
            </a:r>
            <a:r>
              <a:rPr lang="fr-FR" dirty="0" err="1" smtClean="0"/>
              <a:t>who</a:t>
            </a:r>
            <a:r>
              <a:rPr lang="fr-FR" dirty="0" smtClean="0"/>
              <a:t> have </a:t>
            </a:r>
            <a:r>
              <a:rPr lang="fr-FR" b="1" dirty="0" smtClean="0"/>
              <a:t>not </a:t>
            </a:r>
            <a:r>
              <a:rPr lang="fr-FR" b="1" dirty="0" err="1" smtClean="0"/>
              <a:t>yet</a:t>
            </a:r>
            <a:r>
              <a:rPr lang="fr-FR" b="1" dirty="0" smtClean="0"/>
              <a:t> </a:t>
            </a:r>
            <a:r>
              <a:rPr lang="fr-FR" dirty="0" err="1" smtClean="0"/>
              <a:t>benefited</a:t>
            </a:r>
            <a:r>
              <a:rPr lang="fr-FR" dirty="0" smtClean="0"/>
              <a:t> </a:t>
            </a:r>
            <a:r>
              <a:rPr lang="fr-FR" dirty="0" err="1" smtClean="0"/>
              <a:t>from</a:t>
            </a:r>
            <a:r>
              <a:rPr lang="fr-FR" dirty="0" smtClean="0"/>
              <a:t> the program at time t serve as the control group for </a:t>
            </a:r>
            <a:r>
              <a:rPr lang="fr-FR" dirty="0" err="1" smtClean="0"/>
              <a:t>beneficiaries</a:t>
            </a:r>
            <a:endParaRPr lang="fr-FR" dirty="0" smtClean="0"/>
          </a:p>
          <a:p>
            <a:endParaRPr lang="fr-FR" dirty="0" smtClean="0"/>
          </a:p>
          <a:p>
            <a:r>
              <a:rPr lang="en-GB" dirty="0" smtClean="0"/>
              <a:t>Limits the ability to assess longer-term effects</a:t>
            </a:r>
          </a:p>
          <a:p>
            <a:r>
              <a:rPr lang="en-GB" dirty="0" smtClean="0"/>
              <a:t>Problem when anticipation of receiving the programme later changes behaviour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3088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59374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 smtClean="0"/>
              <a:t>(</a:t>
            </a:r>
            <a:r>
              <a:rPr lang="en-US" dirty="0" smtClean="0"/>
              <a:t>It is not appropriate to have program staff collect outcome data in treatment areas and professional enumerators or others collect data in the comparison </a:t>
            </a:r>
            <a:r>
              <a:rPr lang="fr-FR" dirty="0" smtClean="0"/>
              <a:t>areas)</a:t>
            </a:r>
          </a:p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97947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general, having program staff collect data is a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bad idea, because staff may want to see a particular outcome or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participants may hesitate to tell the truth to the people who implemented</a:t>
            </a:r>
          </a:p>
          <a:p>
            <a:r>
              <a:rPr lang="fr-F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program.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73806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natural experiment where bulk text messages (including text messages with daily price information) were banned unexpectedly across India for 12 days in 2010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70924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30440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91145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88644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36915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 smtClean="0"/>
              <a:t>Update/add/delete parts of the</a:t>
            </a:r>
            <a:r>
              <a:rPr lang="en-IE" baseline="0" dirty="0" smtClean="0"/>
              <a:t> copy right notice where appropriate.</a:t>
            </a:r>
          </a:p>
          <a:p>
            <a:r>
              <a:rPr lang="en-IE" baseline="0" dirty="0" smtClean="0"/>
              <a:t>More information: </a:t>
            </a:r>
            <a:r>
              <a:rPr lang="en-GB" dirty="0" smtClean="0">
                <a:hlinkClick r:id="rId3"/>
              </a:rPr>
              <a:t>https://myintracomm.ec.europa.eu/corp/intellectual-property/Documents/2019_Reuse-guidelines%28CC-BY%29.pdf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7519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2" name="Rectangle 1"/>
          <p:cNvSpPr/>
          <p:nvPr userDrawn="1"/>
        </p:nvSpPr>
        <p:spPr>
          <a:xfrm>
            <a:off x="0" y="0"/>
            <a:ext cx="12192000" cy="1078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 userDrawn="1"/>
        </p:nvSpPr>
        <p:spPr>
          <a:xfrm>
            <a:off x="0" y="1078173"/>
            <a:ext cx="12192000" cy="5779827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>
              <a:solidFill>
                <a:schemeClr val="accent4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933" y="258042"/>
            <a:ext cx="1659793" cy="115246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071350" y="1992572"/>
            <a:ext cx="10065224" cy="2149523"/>
          </a:xfrm>
        </p:spPr>
        <p:txBody>
          <a:bodyPr wrap="none" anchor="t">
            <a:noAutofit/>
          </a:bodyPr>
          <a:lstStyle>
            <a:lvl1pPr algn="l">
              <a:defRPr sz="6000" b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38200" y="1978925"/>
            <a:ext cx="0" cy="4879075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5741158" y="6619164"/>
            <a:ext cx="707409" cy="240594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071351" y="4418049"/>
            <a:ext cx="10065224" cy="897754"/>
          </a:xfrm>
        </p:spPr>
        <p:txBody>
          <a:bodyPr>
            <a:noAutofit/>
          </a:bodyPr>
          <a:lstStyle>
            <a:lvl1pPr marL="0" indent="0" algn="l">
              <a:buNone/>
              <a:defRPr sz="2800" i="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6096000" y="5557903"/>
            <a:ext cx="5040313" cy="528998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921833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50288"/>
            <a:ext cx="12192000" cy="501834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2" name="Rectangle 1"/>
          <p:cNvSpPr/>
          <p:nvPr userDrawn="1"/>
        </p:nvSpPr>
        <p:spPr>
          <a:xfrm>
            <a:off x="0" y="0"/>
            <a:ext cx="12192000" cy="1078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 userDrawn="1"/>
        </p:nvSpPr>
        <p:spPr>
          <a:xfrm>
            <a:off x="0" y="1078174"/>
            <a:ext cx="12192000" cy="2890800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>
              <a:solidFill>
                <a:schemeClr val="accent4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933" y="258042"/>
            <a:ext cx="1659793" cy="115246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071350" y="1992572"/>
            <a:ext cx="10065224" cy="872647"/>
          </a:xfrm>
        </p:spPr>
        <p:txBody>
          <a:bodyPr anchor="t">
            <a:normAutofit/>
          </a:bodyPr>
          <a:lstStyle>
            <a:lvl1pPr algn="l">
              <a:defRPr sz="6000" b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38200" y="1978925"/>
            <a:ext cx="0" cy="4879075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5741158" y="6619164"/>
            <a:ext cx="707409" cy="240594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071351" y="3067468"/>
            <a:ext cx="10065224" cy="897754"/>
          </a:xfrm>
        </p:spPr>
        <p:txBody>
          <a:bodyPr>
            <a:noAutofit/>
          </a:bodyPr>
          <a:lstStyle>
            <a:lvl1pPr marL="0" indent="0" algn="l">
              <a:buNone/>
              <a:defRPr sz="2800" i="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6096000" y="5783535"/>
            <a:ext cx="5040313" cy="528998"/>
          </a:xfrm>
        </p:spPr>
        <p:txBody>
          <a:bodyPr anchor="b" anchorCtr="0">
            <a:noAutofit/>
          </a:bodyPr>
          <a:lstStyle>
            <a:lvl1pPr marL="0" indent="0" algn="r">
              <a:buFontTx/>
              <a:buNone/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6998582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02219"/>
            <a:ext cx="12192000" cy="6059194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5289" y="1078173"/>
            <a:ext cx="12197346" cy="5783239"/>
          </a:xfrm>
          <a:prstGeom prst="rect">
            <a:avLst/>
          </a:prstGeom>
          <a:solidFill>
            <a:srgbClr val="024EA2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>
              <a:solidFill>
                <a:schemeClr val="accent4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0" y="0"/>
            <a:ext cx="12192000" cy="1078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071350" y="1992572"/>
            <a:ext cx="10065224" cy="2149523"/>
          </a:xfrm>
        </p:spPr>
        <p:txBody>
          <a:bodyPr wrap="none" anchor="t">
            <a:noAutofit/>
          </a:bodyPr>
          <a:lstStyle>
            <a:lvl1pPr algn="l">
              <a:defRPr sz="6000" b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38200" y="1978925"/>
            <a:ext cx="0" cy="4879075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5741158" y="6619164"/>
            <a:ext cx="707409" cy="240594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071351" y="4418049"/>
            <a:ext cx="10065224" cy="897754"/>
          </a:xfrm>
        </p:spPr>
        <p:txBody>
          <a:bodyPr wrap="none">
            <a:noAutofit/>
          </a:bodyPr>
          <a:lstStyle>
            <a:lvl1pPr marL="0" indent="0" algn="l">
              <a:buNone/>
              <a:defRPr sz="2800" i="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933" y="258042"/>
            <a:ext cx="1659793" cy="1152460"/>
          </a:xfrm>
          <a:prstGeom prst="rect">
            <a:avLst/>
          </a:prstGeom>
        </p:spPr>
      </p:pic>
      <p:sp>
        <p:nvSpPr>
          <p:cNvPr id="16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6096000" y="5557903"/>
            <a:ext cx="5040313" cy="528998"/>
          </a:xfrm>
        </p:spPr>
        <p:txBody>
          <a:bodyPr wrap="none">
            <a:noAutofit/>
          </a:bodyPr>
          <a:lstStyle>
            <a:lvl1pPr marL="0" indent="0" algn="r">
              <a:buFontTx/>
              <a:buNone/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2442872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0189" y="1122363"/>
            <a:ext cx="10676038" cy="2387600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accent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0189" y="3602038"/>
            <a:ext cx="10676038" cy="1655762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38200" y="0"/>
            <a:ext cx="0" cy="3295934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7715" y="6045257"/>
            <a:ext cx="1718512" cy="451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699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3852" y="6045865"/>
            <a:ext cx="1716200" cy="450546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077013" y="1122363"/>
            <a:ext cx="10156297" cy="2387600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838200" y="0"/>
            <a:ext cx="0" cy="3295934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1070189" y="3602038"/>
            <a:ext cx="10156297" cy="1655762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2509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(option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"/>
            <a:ext cx="12192000" cy="34289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077013" y="1122363"/>
            <a:ext cx="10156297" cy="1240348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838200" y="0"/>
            <a:ext cx="0" cy="2362711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838200" y="4160826"/>
            <a:ext cx="10889439" cy="1620145"/>
          </a:xfrm>
        </p:spPr>
        <p:txBody>
          <a:bodyPr>
            <a:noAutofit/>
          </a:bodyPr>
          <a:lstStyle>
            <a:lvl1pPr marL="0" indent="0" algn="l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86048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(option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"/>
            <a:ext cx="12192000" cy="3428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077013" y="1122363"/>
            <a:ext cx="10156297" cy="1240348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accent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838200" y="0"/>
            <a:ext cx="0" cy="2362711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838200" y="4160826"/>
            <a:ext cx="10889439" cy="1620145"/>
          </a:xfrm>
        </p:spPr>
        <p:txBody>
          <a:bodyPr>
            <a:noAutofit/>
          </a:bodyPr>
          <a:lstStyle>
            <a:lvl1pPr marL="0" indent="0" algn="l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83397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905699" cy="388190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2000"/>
            </a:lvl1pPr>
            <a:lvl2pPr marL="685800" indent="-2286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1800"/>
            </a:lvl2pPr>
            <a:lvl3pPr marL="120015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defRPr sz="1600"/>
            </a:lvl3pPr>
            <a:lvl4pPr marL="1600200" indent="-2286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-"/>
              <a:defRPr sz="1400"/>
            </a:lvl4pPr>
            <a:lvl5pPr marL="2057400" indent="-2286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-"/>
              <a:defRPr sz="1400"/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2341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98" y="1825625"/>
            <a:ext cx="5328000" cy="3906435"/>
          </a:xfrm>
        </p:spPr>
        <p:txBody>
          <a:bodyPr>
            <a:noAutofit/>
          </a:bodyPr>
          <a:lstStyle>
            <a:lvl1pPr>
              <a:spcBef>
                <a:spcPts val="600"/>
              </a:spcBef>
              <a:spcAft>
                <a:spcPts val="600"/>
              </a:spcAft>
              <a:defRPr sz="2000"/>
            </a:lvl1pPr>
            <a:lvl2pPr marL="685800" indent="-2286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1800"/>
            </a:lvl2pPr>
            <a:lvl3pPr marL="1143000" indent="-22860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defRPr sz="1600"/>
            </a:lvl3pPr>
            <a:lvl4pPr marL="1600200" indent="-2286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-"/>
              <a:defRPr sz="1400"/>
            </a:lvl4pPr>
            <a:lvl5pPr marL="2057400" indent="-2286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-"/>
              <a:defRPr sz="1400"/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2250" y="1825625"/>
            <a:ext cx="5328000" cy="3906435"/>
          </a:xfrm>
          <a:noFill/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3839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98" y="1825625"/>
            <a:ext cx="5328000" cy="3906435"/>
          </a:xfrm>
        </p:spPr>
        <p:txBody>
          <a:bodyPr>
            <a:noAutofit/>
          </a:bodyPr>
          <a:lstStyle>
            <a:lvl3pPr>
              <a:spcBef>
                <a:spcPts val="0"/>
              </a:spcBef>
              <a:defRPr/>
            </a:lvl3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2250" y="1825625"/>
            <a:ext cx="5328000" cy="3906435"/>
          </a:xfrm>
        </p:spPr>
        <p:txBody>
          <a:bodyPr>
            <a:no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6774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98" y="1825626"/>
            <a:ext cx="3358489" cy="3763134"/>
          </a:xfrm>
        </p:spPr>
        <p:txBody>
          <a:bodyPr>
            <a:no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604979" y="1825625"/>
            <a:ext cx="3358489" cy="3763134"/>
          </a:xfrm>
        </p:spPr>
        <p:txBody>
          <a:bodyPr>
            <a:no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8371761" y="1825625"/>
            <a:ext cx="3358489" cy="3763134"/>
          </a:xfrm>
        </p:spPr>
        <p:txBody>
          <a:bodyPr>
            <a:no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71010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wrap="square" anchor="b">
            <a:no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097331"/>
          </a:xfrm>
        </p:spPr>
        <p:txBody>
          <a:bodyPr wrap="square">
            <a:no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noFill/>
        </p:spPr>
        <p:txBody>
          <a:bodyPr wrap="square" anchor="b">
            <a:no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097331"/>
          </a:xfrm>
        </p:spPr>
        <p:txBody>
          <a:bodyPr wrap="square">
            <a:no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12" name="Straight Connector 11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26941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43015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59635" y="-59635"/>
            <a:ext cx="6155635" cy="6983896"/>
          </a:xfrm>
          <a:solidFill>
            <a:schemeClr val="bg2"/>
          </a:solidFill>
          <a:ln w="28575">
            <a:solidFill>
              <a:schemeClr val="accent5"/>
            </a:solidFill>
          </a:ln>
        </p:spPr>
        <p:txBody>
          <a:bodyPr/>
          <a:lstStyle/>
          <a:p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3214048" y="1992573"/>
            <a:ext cx="8550322" cy="36166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9447" y="743802"/>
            <a:ext cx="544923" cy="54492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38331" y="1992572"/>
            <a:ext cx="8226040" cy="3616657"/>
          </a:xfrm>
          <a:solidFill>
            <a:schemeClr val="bg1"/>
          </a:solidFill>
        </p:spPr>
        <p:txBody>
          <a:bodyPr lIns="360000" tIns="360000" rIns="360000" bIns="360000" anchor="ctr" anchorCtr="0">
            <a:noAutofit/>
          </a:bodyPr>
          <a:lstStyle>
            <a:lvl1pPr marL="0" indent="0">
              <a:buFontTx/>
              <a:buNone/>
              <a:defRPr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8406293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Content (half p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7056" y="1825625"/>
            <a:ext cx="4926841" cy="3769957"/>
          </a:xfrm>
        </p:spPr>
        <p:txBody>
          <a:bodyPr>
            <a:no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6817056" y="482860"/>
            <a:ext cx="4669266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46383" y="-46383"/>
            <a:ext cx="6142383" cy="6964017"/>
          </a:xfrm>
          <a:solidFill>
            <a:schemeClr val="bg2"/>
          </a:solidFill>
          <a:ln w="28575">
            <a:solidFill>
              <a:schemeClr val="accent5"/>
            </a:solidFill>
          </a:ln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203447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970722" y="2284667"/>
            <a:ext cx="3141663" cy="2090737"/>
          </a:xfrm>
          <a:solidFill>
            <a:schemeClr val="bg2"/>
          </a:solidFill>
        </p:spPr>
        <p:txBody>
          <a:bodyPr/>
          <a:lstStyle/>
          <a:p>
            <a:endParaRPr lang="en-GB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7901451" y="2284668"/>
            <a:ext cx="3141663" cy="2090737"/>
          </a:xfrm>
          <a:solidFill>
            <a:schemeClr val="bg2"/>
          </a:solidFill>
        </p:spPr>
        <p:txBody>
          <a:bodyPr/>
          <a:lstStyle/>
          <a:p>
            <a:endParaRPr lang="en-GB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4436086" y="2284667"/>
            <a:ext cx="3141663" cy="2090737"/>
          </a:xfrm>
          <a:solidFill>
            <a:schemeClr val="bg2"/>
          </a:solidFill>
        </p:spPr>
        <p:txBody>
          <a:bodyPr/>
          <a:lstStyle/>
          <a:p>
            <a:endParaRPr lang="en-GB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1206774" y="4038684"/>
            <a:ext cx="2669558" cy="1524235"/>
          </a:xfrm>
          <a:solidFill>
            <a:schemeClr val="bg1"/>
          </a:solidFill>
        </p:spPr>
        <p:txBody>
          <a:bodyPr tIns="90000"/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7"/>
          </p:nvPr>
        </p:nvSpPr>
        <p:spPr>
          <a:xfrm>
            <a:off x="4672139" y="4041944"/>
            <a:ext cx="2669558" cy="1524235"/>
          </a:xfrm>
          <a:solidFill>
            <a:schemeClr val="bg1"/>
          </a:solidFill>
        </p:spPr>
        <p:txBody>
          <a:bodyPr tIns="90000"/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8"/>
          </p:nvPr>
        </p:nvSpPr>
        <p:spPr>
          <a:xfrm>
            <a:off x="8137503" y="4037437"/>
            <a:ext cx="2669558" cy="1524235"/>
          </a:xfrm>
          <a:solidFill>
            <a:schemeClr val="bg1"/>
          </a:solidFill>
        </p:spPr>
        <p:txBody>
          <a:bodyPr tIns="90000"/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 dirty="0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801072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3713869" y="2159957"/>
            <a:ext cx="2461591" cy="1638158"/>
          </a:xfrm>
          <a:solidFill>
            <a:schemeClr val="bg2"/>
          </a:solidFill>
        </p:spPr>
        <p:txBody>
          <a:bodyPr/>
          <a:lstStyle/>
          <a:p>
            <a:endParaRPr lang="en-GB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713868" y="3968881"/>
            <a:ext cx="2461591" cy="1638158"/>
          </a:xfrm>
          <a:solidFill>
            <a:schemeClr val="bg2"/>
          </a:solidFill>
        </p:spPr>
        <p:txBody>
          <a:bodyPr/>
          <a:lstStyle/>
          <a:p>
            <a:endParaRPr lang="en-GB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324547" y="2159956"/>
            <a:ext cx="2461593" cy="1638159"/>
          </a:xfrm>
          <a:solidFill>
            <a:schemeClr val="bg2"/>
          </a:solidFill>
        </p:spPr>
        <p:txBody>
          <a:bodyPr/>
          <a:lstStyle/>
          <a:p>
            <a:endParaRPr lang="en-GB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8935227" y="3968880"/>
            <a:ext cx="2520000" cy="1638158"/>
          </a:xfrm>
          <a:noFill/>
        </p:spPr>
        <p:txBody>
          <a:bodyPr tIns="90000"/>
          <a:lstStyle>
            <a:lvl1pPr marL="0" indent="0" algn="l">
              <a:buNone/>
              <a:defRPr sz="2000"/>
            </a:lvl1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8"/>
          </p:nvPr>
        </p:nvSpPr>
        <p:spPr>
          <a:xfrm>
            <a:off x="1033617" y="2159957"/>
            <a:ext cx="2520000" cy="1638159"/>
          </a:xfrm>
          <a:noFill/>
        </p:spPr>
        <p:txBody>
          <a:bodyPr tIns="90000"/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6324549" y="3968880"/>
            <a:ext cx="2461591" cy="1638158"/>
          </a:xfrm>
          <a:solidFill>
            <a:schemeClr val="bg2"/>
          </a:solidFill>
        </p:spPr>
        <p:txBody>
          <a:bodyPr/>
          <a:lstStyle/>
          <a:p>
            <a:endParaRPr lang="en-GB"/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20"/>
          </p:nvPr>
        </p:nvSpPr>
        <p:spPr>
          <a:xfrm>
            <a:off x="1033617" y="3968881"/>
            <a:ext cx="2520000" cy="1638158"/>
          </a:xfrm>
          <a:noFill/>
        </p:spPr>
        <p:txBody>
          <a:bodyPr tIns="90000"/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21"/>
          </p:nvPr>
        </p:nvSpPr>
        <p:spPr>
          <a:xfrm>
            <a:off x="8966322" y="2159956"/>
            <a:ext cx="2520000" cy="1638159"/>
          </a:xfrm>
          <a:noFill/>
        </p:spPr>
        <p:txBody>
          <a:bodyPr tIns="90000"/>
          <a:lstStyle>
            <a:lvl1pPr marL="0" indent="0" algn="l">
              <a:buNone/>
              <a:defRPr sz="2000"/>
            </a:lvl1pPr>
          </a:lstStyle>
          <a:p>
            <a:pPr lvl="0"/>
            <a:r>
              <a:rPr lang="en-US" dirty="0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385566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429000"/>
          </a:xfrm>
          <a:solidFill>
            <a:schemeClr val="bg2"/>
          </a:solidFill>
        </p:spPr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46643"/>
            <a:ext cx="10515600" cy="782357"/>
          </a:xfrm>
          <a:solidFill>
            <a:schemeClr val="bg1"/>
          </a:solidFill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38200" y="3630613"/>
            <a:ext cx="10515600" cy="2035175"/>
          </a:xfrm>
        </p:spPr>
        <p:txBody>
          <a:bodyPr/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677460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4118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8819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0" y="613128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3852" y="6045988"/>
            <a:ext cx="1715733" cy="45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720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62" r:id="rId2"/>
    <p:sldLayoutId id="2147483657" r:id="rId3"/>
    <p:sldLayoutId id="2147483649" r:id="rId4"/>
    <p:sldLayoutId id="2147483651" r:id="rId5"/>
    <p:sldLayoutId id="2147483669" r:id="rId6"/>
    <p:sldLayoutId id="2147483670" r:id="rId7"/>
    <p:sldLayoutId id="2147483650" r:id="rId8"/>
    <p:sldLayoutId id="2147483660" r:id="rId9"/>
    <p:sldLayoutId id="2147483652" r:id="rId10"/>
    <p:sldLayoutId id="2147483661" r:id="rId11"/>
    <p:sldLayoutId id="2147483653" r:id="rId12"/>
    <p:sldLayoutId id="2147483654" r:id="rId13"/>
    <p:sldLayoutId id="2147483659" r:id="rId14"/>
    <p:sldLayoutId id="2147483658" r:id="rId15"/>
    <p:sldLayoutId id="2147483666" r:id="rId16"/>
    <p:sldLayoutId id="2147483667" r:id="rId17"/>
    <p:sldLayoutId id="2147483668" r:id="rId18"/>
    <p:sldLayoutId id="2147483655" r:id="rId1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/4.0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071350" y="1992573"/>
            <a:ext cx="10065224" cy="1049566"/>
          </a:xfrm>
        </p:spPr>
        <p:txBody>
          <a:bodyPr>
            <a:noAutofit/>
          </a:bodyPr>
          <a:lstStyle/>
          <a:p>
            <a:r>
              <a:rPr lang="en-GB" dirty="0" smtClean="0"/>
              <a:t>How do we know what works?</a:t>
            </a:r>
            <a:endParaRPr lang="en-GB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071351" y="3042139"/>
            <a:ext cx="10065224" cy="2273664"/>
          </a:xfrm>
        </p:spPr>
        <p:txBody>
          <a:bodyPr/>
          <a:lstStyle/>
          <a:p>
            <a:r>
              <a:rPr lang="en-GB" dirty="0" smtClean="0"/>
              <a:t>Designing impact evaluation of policies and programmes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smtClean="0"/>
              <a:t>PANAP Annual Meeting </a:t>
            </a:r>
            <a:br>
              <a:rPr lang="en-GB" dirty="0" smtClean="0"/>
            </a:br>
            <a:r>
              <a:rPr lang="en-GB" dirty="0" smtClean="0"/>
              <a:t>15</a:t>
            </a:r>
            <a:r>
              <a:rPr lang="en-GB" baseline="30000" dirty="0" smtClean="0"/>
              <a:t>th</a:t>
            </a:r>
            <a:r>
              <a:rPr lang="en-GB" dirty="0" smtClean="0"/>
              <a:t> of September 2022</a:t>
            </a:r>
            <a:endParaRPr lang="en-GB" dirty="0"/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2810" y="0"/>
            <a:ext cx="2519189" cy="1068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371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Impact (ex-post) </a:t>
            </a:r>
            <a:r>
              <a:rPr lang="fr-FR" dirty="0" err="1"/>
              <a:t>evaluation</a:t>
            </a:r>
            <a:r>
              <a:rPr lang="fr-FR" dirty="0"/>
              <a:t> deals </a:t>
            </a:r>
            <a:r>
              <a:rPr lang="fr-FR" dirty="0" err="1"/>
              <a:t>with</a:t>
            </a:r>
            <a:r>
              <a:rPr lang="fr-FR" dirty="0"/>
              <a:t> the </a:t>
            </a:r>
            <a:r>
              <a:rPr lang="fr-FR" dirty="0" err="1"/>
              <a:t>following</a:t>
            </a:r>
            <a:r>
              <a:rPr lang="fr-FR" dirty="0"/>
              <a:t> </a:t>
            </a:r>
            <a:r>
              <a:rPr lang="fr-FR" dirty="0" err="1" smtClean="0"/>
              <a:t>big</a:t>
            </a:r>
            <a:r>
              <a:rPr lang="fr-FR" dirty="0" smtClean="0"/>
              <a:t> question</a:t>
            </a:r>
            <a:r>
              <a:rPr lang="fr-FR" dirty="0"/>
              <a:t>: </a:t>
            </a:r>
            <a:br>
              <a:rPr lang="fr-FR" dirty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Does</a:t>
            </a:r>
            <a:r>
              <a:rPr lang="fr-FR" dirty="0" smtClean="0"/>
              <a:t> </a:t>
            </a:r>
            <a:r>
              <a:rPr lang="fr-FR" dirty="0"/>
              <a:t>a </a:t>
            </a:r>
            <a:r>
              <a:rPr lang="fr-FR" dirty="0" err="1">
                <a:solidFill>
                  <a:schemeClr val="tx2"/>
                </a:solidFill>
              </a:rPr>
              <a:t>policy</a:t>
            </a:r>
            <a:r>
              <a:rPr lang="fr-FR" dirty="0">
                <a:solidFill>
                  <a:schemeClr val="tx2"/>
                </a:solidFill>
              </a:rPr>
              <a:t>/programm</a:t>
            </a:r>
            <a:r>
              <a:rPr lang="fr-FR" dirty="0"/>
              <a:t>e </a:t>
            </a:r>
            <a:r>
              <a:rPr lang="fr-FR" b="1" dirty="0"/>
              <a:t>cause</a:t>
            </a:r>
            <a:r>
              <a:rPr lang="fr-FR" dirty="0"/>
              <a:t> a change in the </a:t>
            </a:r>
            <a:r>
              <a:rPr lang="fr-FR" dirty="0" err="1">
                <a:solidFill>
                  <a:schemeClr val="tx2"/>
                </a:solidFill>
              </a:rPr>
              <a:t>outcomes</a:t>
            </a:r>
            <a:r>
              <a:rPr lang="fr-FR" dirty="0">
                <a:solidFill>
                  <a:schemeClr val="tx2"/>
                </a:solidFill>
              </a:rPr>
              <a:t> of </a:t>
            </a:r>
            <a:r>
              <a:rPr lang="fr-FR" dirty="0" err="1">
                <a:solidFill>
                  <a:schemeClr val="tx2"/>
                </a:solidFill>
              </a:rPr>
              <a:t>interest</a:t>
            </a:r>
            <a:r>
              <a:rPr lang="fr-FR" dirty="0"/>
              <a:t>?  </a:t>
            </a:r>
            <a:br>
              <a:rPr lang="fr-FR" dirty="0"/>
            </a:br>
            <a:r>
              <a:rPr lang="fr-FR" dirty="0"/>
              <a:t/>
            </a:r>
            <a:br>
              <a:rPr lang="fr-FR" dirty="0"/>
            </a:br>
            <a:r>
              <a:rPr lang="fr-FR" i="1" dirty="0" err="1" smtClean="0">
                <a:solidFill>
                  <a:schemeClr val="accent1"/>
                </a:solidFill>
              </a:rPr>
              <a:t>Does</a:t>
            </a:r>
            <a:r>
              <a:rPr lang="fr-FR" i="1" dirty="0" smtClean="0">
                <a:solidFill>
                  <a:schemeClr val="accent1"/>
                </a:solidFill>
              </a:rPr>
              <a:t> participation in a </a:t>
            </a:r>
            <a:r>
              <a:rPr lang="fr-FR" i="1" dirty="0" err="1" smtClean="0">
                <a:solidFill>
                  <a:schemeClr val="accent1"/>
                </a:solidFill>
              </a:rPr>
              <a:t>farmer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field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school</a:t>
            </a:r>
            <a:r>
              <a:rPr lang="fr-FR" i="1" dirty="0" smtClean="0">
                <a:solidFill>
                  <a:schemeClr val="accent1"/>
                </a:solidFill>
              </a:rPr>
              <a:t> cause an </a:t>
            </a:r>
            <a:r>
              <a:rPr lang="fr-FR" i="1" dirty="0" err="1" smtClean="0">
                <a:solidFill>
                  <a:schemeClr val="accent1"/>
                </a:solidFill>
              </a:rPr>
              <a:t>increase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maize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yields</a:t>
            </a:r>
            <a:r>
              <a:rPr lang="fr-FR" i="1" dirty="0" smtClean="0">
                <a:solidFill>
                  <a:schemeClr val="accent1"/>
                </a:solidFill>
              </a:rPr>
              <a:t>?</a:t>
            </a:r>
            <a:r>
              <a:rPr lang="fr-FR" sz="1600" i="1" dirty="0">
                <a:solidFill>
                  <a:schemeClr val="accent1"/>
                </a:solidFill>
              </a:rPr>
              <a:t/>
            </a:r>
            <a:br>
              <a:rPr lang="fr-FR" sz="1600" i="1" dirty="0">
                <a:solidFill>
                  <a:schemeClr val="accent1"/>
                </a:solidFill>
              </a:rPr>
            </a:br>
            <a:endParaRPr lang="fr-FR" sz="1600" i="1" dirty="0" smtClean="0">
              <a:solidFill>
                <a:schemeClr val="accent1"/>
              </a:solidFill>
            </a:endParaRPr>
          </a:p>
          <a:p>
            <a:endParaRPr lang="fr-FR" sz="1600" i="1" dirty="0" smtClean="0">
              <a:solidFill>
                <a:schemeClr val="accent1"/>
              </a:solidFill>
            </a:endParaRPr>
          </a:p>
          <a:p>
            <a:r>
              <a:rPr lang="fr-FR" dirty="0" smtClean="0"/>
              <a:t>As </a:t>
            </a:r>
            <a:r>
              <a:rPr lang="fr-FR" dirty="0" err="1" smtClean="0"/>
              <a:t>well</a:t>
            </a:r>
            <a:r>
              <a:rPr lang="fr-FR" dirty="0" smtClean="0"/>
              <a:t> as more </a:t>
            </a:r>
            <a:r>
              <a:rPr lang="fr-FR" dirty="0" err="1" smtClean="0"/>
              <a:t>practical</a:t>
            </a:r>
            <a:r>
              <a:rPr lang="fr-FR" dirty="0" smtClean="0"/>
              <a:t> design questions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/>
            </a:r>
            <a:br>
              <a:rPr lang="fr-FR" dirty="0"/>
            </a:br>
            <a:r>
              <a:rPr lang="fr-FR" i="1" dirty="0" err="1" smtClean="0">
                <a:solidFill>
                  <a:schemeClr val="accent1"/>
                </a:solidFill>
              </a:rPr>
              <a:t>What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is</a:t>
            </a:r>
            <a:r>
              <a:rPr lang="fr-FR" i="1" dirty="0" smtClean="0">
                <a:solidFill>
                  <a:schemeClr val="accent1"/>
                </a:solidFill>
              </a:rPr>
              <a:t> the </a:t>
            </a:r>
            <a:r>
              <a:rPr lang="fr-FR" i="1" dirty="0" err="1" smtClean="0">
                <a:solidFill>
                  <a:schemeClr val="accent1"/>
                </a:solidFill>
              </a:rPr>
              <a:t>ideal</a:t>
            </a:r>
            <a:r>
              <a:rPr lang="fr-FR" i="1" dirty="0" smtClean="0">
                <a:solidFill>
                  <a:schemeClr val="accent1"/>
                </a:solidFill>
              </a:rPr>
              <a:t> size of a group </a:t>
            </a:r>
            <a:r>
              <a:rPr lang="fr-FR" i="1" dirty="0" err="1" smtClean="0">
                <a:solidFill>
                  <a:schemeClr val="accent1"/>
                </a:solidFill>
              </a:rPr>
              <a:t>participating</a:t>
            </a:r>
            <a:r>
              <a:rPr lang="fr-FR" i="1" dirty="0" smtClean="0">
                <a:solidFill>
                  <a:schemeClr val="accent1"/>
                </a:solidFill>
              </a:rPr>
              <a:t> in a </a:t>
            </a:r>
            <a:r>
              <a:rPr lang="fr-FR" i="1" dirty="0" err="1" smtClean="0">
                <a:solidFill>
                  <a:schemeClr val="accent1"/>
                </a:solidFill>
              </a:rPr>
              <a:t>farmer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field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school</a:t>
            </a:r>
            <a:r>
              <a:rPr lang="fr-FR" i="1" dirty="0" smtClean="0">
                <a:solidFill>
                  <a:schemeClr val="accent1"/>
                </a:solidFill>
              </a:rPr>
              <a:t>?</a:t>
            </a:r>
            <a:br>
              <a:rPr lang="fr-FR" i="1" dirty="0" smtClean="0">
                <a:solidFill>
                  <a:schemeClr val="accent1"/>
                </a:solidFill>
              </a:rPr>
            </a:br>
            <a:r>
              <a:rPr lang="fr-FR" i="1" dirty="0" smtClean="0">
                <a:solidFill>
                  <a:schemeClr val="accent1"/>
                </a:solidFill>
              </a:rPr>
              <a:t/>
            </a:r>
            <a:br>
              <a:rPr lang="fr-FR" i="1" dirty="0" smtClean="0">
                <a:solidFill>
                  <a:schemeClr val="accent1"/>
                </a:solidFill>
              </a:rPr>
            </a:br>
            <a:r>
              <a:rPr lang="fr-FR" i="1" dirty="0" smtClean="0">
                <a:solidFill>
                  <a:schemeClr val="accent1"/>
                </a:solidFill>
              </a:rPr>
              <a:t>How </a:t>
            </a:r>
            <a:r>
              <a:rPr lang="fr-FR" i="1" dirty="0" err="1" smtClean="0">
                <a:solidFill>
                  <a:schemeClr val="accent1"/>
                </a:solidFill>
              </a:rPr>
              <a:t>can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we</a:t>
            </a:r>
            <a:r>
              <a:rPr lang="fr-FR" i="1" dirty="0" smtClean="0">
                <a:solidFill>
                  <a:schemeClr val="accent1"/>
                </a:solidFill>
              </a:rPr>
              <a:t> encourage </a:t>
            </a:r>
            <a:r>
              <a:rPr lang="fr-FR" i="1" dirty="0" err="1" smtClean="0">
                <a:solidFill>
                  <a:schemeClr val="accent1"/>
                </a:solidFill>
              </a:rPr>
              <a:t>female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farmers</a:t>
            </a:r>
            <a:r>
              <a:rPr lang="fr-FR" i="1" dirty="0" smtClean="0">
                <a:solidFill>
                  <a:schemeClr val="accent1"/>
                </a:solidFill>
              </a:rPr>
              <a:t> to </a:t>
            </a:r>
            <a:r>
              <a:rPr lang="fr-FR" i="1" dirty="0" err="1" smtClean="0">
                <a:solidFill>
                  <a:schemeClr val="accent1"/>
                </a:solidFill>
              </a:rPr>
              <a:t>participate</a:t>
            </a:r>
            <a:r>
              <a:rPr lang="fr-FR" i="1" dirty="0" smtClean="0">
                <a:solidFill>
                  <a:schemeClr val="accent1"/>
                </a:solidFill>
              </a:rPr>
              <a:t>?</a:t>
            </a:r>
            <a:endParaRPr lang="fr-FR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Impact </a:t>
            </a:r>
            <a:r>
              <a:rPr lang="fr-FR" dirty="0" err="1"/>
              <a:t>evaluation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35635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smtClean="0"/>
              <a:t>Objectives </a:t>
            </a:r>
            <a:r>
              <a:rPr lang="fr-FR" dirty="0" err="1" smtClean="0"/>
              <a:t>include</a:t>
            </a:r>
            <a:r>
              <a:rPr lang="fr-FR" sz="1600" i="1" dirty="0">
                <a:solidFill>
                  <a:schemeClr val="accent1"/>
                </a:solidFill>
              </a:rPr>
              <a:t/>
            </a:r>
            <a:br>
              <a:rPr lang="fr-FR" sz="1600" i="1" dirty="0">
                <a:solidFill>
                  <a:schemeClr val="accent1"/>
                </a:solidFill>
              </a:rPr>
            </a:br>
            <a:endParaRPr lang="fr-FR" sz="1600" i="1" dirty="0">
              <a:solidFill>
                <a:schemeClr val="tx2"/>
              </a:solidFill>
            </a:endParaRPr>
          </a:p>
          <a:p>
            <a:r>
              <a:rPr lang="fr-FR" dirty="0" err="1" smtClean="0">
                <a:solidFill>
                  <a:schemeClr val="tx2"/>
                </a:solidFill>
              </a:rPr>
              <a:t>Accountability</a:t>
            </a:r>
            <a:r>
              <a:rPr lang="fr-FR" dirty="0" smtClean="0">
                <a:solidFill>
                  <a:schemeClr val="tx2"/>
                </a:solidFill>
              </a:rPr>
              <a:t> </a:t>
            </a:r>
            <a:r>
              <a:rPr lang="fr-FR" dirty="0"/>
              <a:t/>
            </a:r>
            <a:br>
              <a:rPr lang="fr-FR" dirty="0"/>
            </a:br>
            <a:r>
              <a:rPr lang="fr-FR" i="1" dirty="0" err="1"/>
              <a:t>Assess</a:t>
            </a:r>
            <a:r>
              <a:rPr lang="fr-FR" i="1" dirty="0"/>
              <a:t> the value of the </a:t>
            </a:r>
            <a:r>
              <a:rPr lang="fr-FR" i="1" dirty="0" err="1"/>
              <a:t>policy</a:t>
            </a:r>
            <a:r>
              <a:rPr lang="fr-FR" i="1" dirty="0"/>
              <a:t>/programme to </a:t>
            </a:r>
            <a:r>
              <a:rPr lang="fr-FR" i="1" dirty="0" err="1"/>
              <a:t>justify</a:t>
            </a:r>
            <a:r>
              <a:rPr lang="fr-FR" i="1" dirty="0"/>
              <a:t> </a:t>
            </a:r>
            <a:r>
              <a:rPr lang="fr-FR" i="1" dirty="0" err="1"/>
              <a:t>its</a:t>
            </a:r>
            <a:r>
              <a:rPr lang="fr-FR" i="1" dirty="0"/>
              <a:t> </a:t>
            </a:r>
            <a:r>
              <a:rPr lang="fr-FR" i="1" dirty="0" err="1" smtClean="0"/>
              <a:t>costs</a:t>
            </a:r>
            <a:endParaRPr lang="fr-FR" i="1" dirty="0" smtClean="0"/>
          </a:p>
          <a:p>
            <a:endParaRPr lang="fr-FR" i="1" dirty="0"/>
          </a:p>
          <a:p>
            <a:r>
              <a:rPr lang="fr-FR" dirty="0" err="1">
                <a:solidFill>
                  <a:schemeClr val="tx2"/>
                </a:solidFill>
              </a:rPr>
              <a:t>Results-based</a:t>
            </a:r>
            <a:r>
              <a:rPr lang="fr-FR" dirty="0">
                <a:solidFill>
                  <a:schemeClr val="tx2"/>
                </a:solidFill>
              </a:rPr>
              <a:t> </a:t>
            </a:r>
            <a:r>
              <a:rPr lang="fr-FR" dirty="0" smtClean="0">
                <a:solidFill>
                  <a:schemeClr val="tx2"/>
                </a:solidFill>
              </a:rPr>
              <a:t>management</a:t>
            </a:r>
            <a:r>
              <a:rPr lang="fr-FR" dirty="0"/>
              <a:t/>
            </a:r>
            <a:br>
              <a:rPr lang="fr-FR" dirty="0"/>
            </a:br>
            <a:r>
              <a:rPr lang="fr-FR" i="1" dirty="0" err="1"/>
              <a:t>Adjustments</a:t>
            </a:r>
            <a:r>
              <a:rPr lang="fr-FR" i="1" dirty="0"/>
              <a:t>, </a:t>
            </a:r>
            <a:r>
              <a:rPr lang="fr-FR" i="1" dirty="0" err="1"/>
              <a:t>redesign</a:t>
            </a:r>
            <a:r>
              <a:rPr lang="fr-FR" i="1" dirty="0"/>
              <a:t>, </a:t>
            </a:r>
            <a:r>
              <a:rPr lang="fr-FR" i="1" dirty="0" err="1" smtClean="0"/>
              <a:t>scaling</a:t>
            </a:r>
            <a:r>
              <a:rPr lang="fr-FR" i="1" dirty="0" smtClean="0"/>
              <a:t> up, or </a:t>
            </a:r>
            <a:r>
              <a:rPr lang="fr-FR" i="1" dirty="0" err="1" smtClean="0"/>
              <a:t>cancellation</a:t>
            </a:r>
            <a:r>
              <a:rPr lang="fr-FR" i="1" dirty="0" smtClean="0"/>
              <a:t> </a:t>
            </a:r>
            <a:r>
              <a:rPr lang="fr-FR" i="1" dirty="0"/>
              <a:t>of the </a:t>
            </a:r>
            <a:r>
              <a:rPr lang="fr-FR" i="1" dirty="0" err="1" smtClean="0"/>
              <a:t>policy</a:t>
            </a:r>
            <a:r>
              <a:rPr lang="fr-FR" i="1" dirty="0" smtClean="0"/>
              <a:t>/programme</a:t>
            </a:r>
          </a:p>
          <a:p>
            <a:endParaRPr lang="fr-FR" i="1" dirty="0"/>
          </a:p>
          <a:p>
            <a:r>
              <a:rPr lang="fr-FR" dirty="0">
                <a:solidFill>
                  <a:schemeClr val="tx2"/>
                </a:solidFill>
              </a:rPr>
              <a:t>General </a:t>
            </a:r>
            <a:r>
              <a:rPr lang="fr-FR" dirty="0" err="1" smtClean="0">
                <a:solidFill>
                  <a:schemeClr val="tx2"/>
                </a:solidFill>
              </a:rPr>
              <a:t>lessons</a:t>
            </a:r>
            <a:r>
              <a:rPr lang="fr-FR" dirty="0" smtClean="0">
                <a:solidFill>
                  <a:schemeClr val="tx2"/>
                </a:solidFill>
              </a:rPr>
              <a:t/>
            </a:r>
            <a:br>
              <a:rPr lang="fr-FR" dirty="0" smtClean="0">
                <a:solidFill>
                  <a:schemeClr val="tx2"/>
                </a:solidFill>
              </a:rPr>
            </a:br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Impact </a:t>
            </a:r>
            <a:r>
              <a:rPr lang="fr-FR" dirty="0" err="1"/>
              <a:t>evaluation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71689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To </a:t>
            </a:r>
            <a:r>
              <a:rPr lang="fr-FR" dirty="0" err="1"/>
              <a:t>answer</a:t>
            </a:r>
            <a:r>
              <a:rPr lang="fr-FR" dirty="0"/>
              <a:t> </a:t>
            </a:r>
            <a:r>
              <a:rPr lang="fr-FR" dirty="0" err="1"/>
              <a:t>that</a:t>
            </a:r>
            <a:r>
              <a:rPr lang="fr-FR" dirty="0"/>
              <a:t> question, </a:t>
            </a:r>
            <a:r>
              <a:rPr lang="fr-FR" dirty="0" err="1"/>
              <a:t>we</a:t>
            </a:r>
            <a:r>
              <a:rPr lang="fr-FR" dirty="0"/>
              <a:t> </a:t>
            </a:r>
            <a:r>
              <a:rPr lang="fr-FR" dirty="0" err="1"/>
              <a:t>need</a:t>
            </a:r>
            <a:r>
              <a:rPr lang="fr-FR" dirty="0"/>
              <a:t> to know </a:t>
            </a:r>
            <a:r>
              <a:rPr lang="fr-FR" b="1" dirty="0" err="1">
                <a:solidFill>
                  <a:schemeClr val="tx2"/>
                </a:solidFill>
              </a:rPr>
              <a:t>what</a:t>
            </a:r>
            <a:r>
              <a:rPr lang="fr-FR" b="1" dirty="0">
                <a:solidFill>
                  <a:schemeClr val="tx2"/>
                </a:solidFill>
              </a:rPr>
              <a:t> the </a:t>
            </a:r>
            <a:r>
              <a:rPr lang="fr-FR" b="1" dirty="0" err="1">
                <a:solidFill>
                  <a:schemeClr val="tx2"/>
                </a:solidFill>
              </a:rPr>
              <a:t>outcomes</a:t>
            </a:r>
            <a:r>
              <a:rPr lang="fr-FR" b="1" dirty="0">
                <a:solidFill>
                  <a:schemeClr val="tx2"/>
                </a:solidFill>
              </a:rPr>
              <a:t> </a:t>
            </a:r>
            <a:r>
              <a:rPr lang="fr-FR" b="1" dirty="0" err="1">
                <a:solidFill>
                  <a:schemeClr val="tx2"/>
                </a:solidFill>
              </a:rPr>
              <a:t>would</a:t>
            </a:r>
            <a:r>
              <a:rPr lang="fr-FR" b="1" dirty="0">
                <a:solidFill>
                  <a:schemeClr val="tx2"/>
                </a:solidFill>
              </a:rPr>
              <a:t> have been WITHOUT the </a:t>
            </a:r>
            <a:r>
              <a:rPr lang="fr-FR" b="1" dirty="0" err="1">
                <a:solidFill>
                  <a:schemeClr val="tx2"/>
                </a:solidFill>
              </a:rPr>
              <a:t>policy</a:t>
            </a:r>
            <a:r>
              <a:rPr lang="fr-FR" b="1" dirty="0">
                <a:solidFill>
                  <a:schemeClr val="tx2"/>
                </a:solidFill>
              </a:rPr>
              <a:t>/programme </a:t>
            </a:r>
            <a:r>
              <a:rPr lang="fr-FR" b="1" dirty="0" smtClean="0">
                <a:solidFill>
                  <a:schemeClr val="tx2"/>
                </a:solidFill>
              </a:rPr>
              <a:t>(</a:t>
            </a:r>
            <a:r>
              <a:rPr lang="fr-FR" b="1" dirty="0" err="1">
                <a:solidFill>
                  <a:schemeClr val="tx2"/>
                </a:solidFill>
              </a:rPr>
              <a:t>c</a:t>
            </a:r>
            <a:r>
              <a:rPr lang="fr-FR" b="1" dirty="0" err="1" smtClean="0">
                <a:solidFill>
                  <a:schemeClr val="tx2"/>
                </a:solidFill>
              </a:rPr>
              <a:t>ounterfactual</a:t>
            </a:r>
            <a:r>
              <a:rPr lang="fr-FR" b="1" dirty="0" smtClean="0">
                <a:solidFill>
                  <a:schemeClr val="tx2"/>
                </a:solidFill>
              </a:rPr>
              <a:t>)</a:t>
            </a:r>
          </a:p>
          <a:p>
            <a:pPr marL="0" indent="0">
              <a:buNone/>
            </a:pPr>
            <a:endParaRPr lang="fr-FR" b="1" dirty="0">
              <a:solidFill>
                <a:schemeClr val="tx2"/>
              </a:solidFill>
            </a:endParaRPr>
          </a:p>
          <a:p>
            <a:pPr marL="0" indent="0" algn="ctr">
              <a:buNone/>
            </a:pPr>
            <a:r>
              <a:rPr lang="fr-FR" b="1" dirty="0" smtClean="0"/>
              <a:t>Impact </a:t>
            </a:r>
            <a:r>
              <a:rPr lang="fr-FR" b="1" dirty="0"/>
              <a:t>of a </a:t>
            </a:r>
            <a:r>
              <a:rPr lang="fr-FR" b="1" dirty="0" err="1"/>
              <a:t>policy</a:t>
            </a:r>
            <a:r>
              <a:rPr lang="fr-FR" b="1" dirty="0"/>
              <a:t>/programme = </a:t>
            </a:r>
            <a:r>
              <a:rPr lang="fr-FR" b="1" dirty="0" err="1"/>
              <a:t>Actual</a:t>
            </a:r>
            <a:r>
              <a:rPr lang="fr-FR" b="1" dirty="0"/>
              <a:t> </a:t>
            </a:r>
            <a:r>
              <a:rPr lang="fr-FR" b="1" dirty="0" err="1"/>
              <a:t>outcomes</a:t>
            </a:r>
            <a:r>
              <a:rPr lang="fr-FR" b="1" dirty="0"/>
              <a:t> – </a:t>
            </a:r>
            <a:r>
              <a:rPr lang="fr-FR" b="1" dirty="0" err="1"/>
              <a:t>Counterfactual</a:t>
            </a:r>
            <a:r>
              <a:rPr lang="fr-FR" b="1" dirty="0"/>
              <a:t> </a:t>
            </a:r>
            <a:r>
              <a:rPr lang="fr-FR" b="1" dirty="0" err="1"/>
              <a:t>outcomes</a:t>
            </a:r>
            <a:endParaRPr lang="fr-FR" b="1" dirty="0"/>
          </a:p>
          <a:p>
            <a:endParaRPr lang="fr-FR" dirty="0"/>
          </a:p>
          <a:p>
            <a:r>
              <a:rPr lang="fr-FR" dirty="0" err="1"/>
              <a:t>Unfortunately</a:t>
            </a:r>
            <a:r>
              <a:rPr lang="fr-FR" dirty="0"/>
              <a:t>, </a:t>
            </a:r>
            <a:r>
              <a:rPr lang="fr-FR" dirty="0" err="1"/>
              <a:t>we</a:t>
            </a:r>
            <a:r>
              <a:rPr lang="fr-FR" dirty="0"/>
              <a:t> </a:t>
            </a:r>
            <a:r>
              <a:rPr lang="fr-FR" dirty="0" err="1"/>
              <a:t>can</a:t>
            </a:r>
            <a:r>
              <a:rPr lang="fr-FR" dirty="0"/>
              <a:t> not (</a:t>
            </a:r>
            <a:r>
              <a:rPr lang="fr-FR" dirty="0" err="1"/>
              <a:t>typically</a:t>
            </a:r>
            <a:r>
              <a:rPr lang="fr-FR" dirty="0"/>
              <a:t>) observe the </a:t>
            </a:r>
            <a:r>
              <a:rPr lang="fr-FR" dirty="0" err="1"/>
              <a:t>counterfactual</a:t>
            </a:r>
            <a:r>
              <a:rPr lang="fr-FR" dirty="0"/>
              <a:t> in real life</a:t>
            </a:r>
          </a:p>
          <a:p>
            <a:pPr marL="265113" indent="0">
              <a:buNone/>
            </a:pPr>
            <a:endParaRPr lang="fr-FR" i="1" dirty="0" smtClean="0">
              <a:solidFill>
                <a:schemeClr val="accent1"/>
              </a:solidFill>
            </a:endParaRPr>
          </a:p>
          <a:p>
            <a:pPr marL="265113" indent="0">
              <a:buNone/>
            </a:pPr>
            <a:r>
              <a:rPr lang="fr-FR" i="1" dirty="0" smtClean="0">
                <a:solidFill>
                  <a:schemeClr val="accent1"/>
                </a:solidFill>
              </a:rPr>
              <a:t>If a </a:t>
            </a:r>
            <a:r>
              <a:rPr lang="fr-FR" i="1" dirty="0" err="1" smtClean="0">
                <a:solidFill>
                  <a:schemeClr val="accent1"/>
                </a:solidFill>
              </a:rPr>
              <a:t>farmer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participated</a:t>
            </a:r>
            <a:r>
              <a:rPr lang="fr-FR" i="1" dirty="0" smtClean="0">
                <a:solidFill>
                  <a:schemeClr val="accent1"/>
                </a:solidFill>
              </a:rPr>
              <a:t> in a </a:t>
            </a:r>
            <a:r>
              <a:rPr lang="fr-FR" i="1" dirty="0" err="1" smtClean="0">
                <a:solidFill>
                  <a:schemeClr val="accent1"/>
                </a:solidFill>
              </a:rPr>
              <a:t>farmer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field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school</a:t>
            </a:r>
            <a:r>
              <a:rPr lang="fr-FR" i="1" dirty="0" smtClean="0">
                <a:solidFill>
                  <a:schemeClr val="accent1"/>
                </a:solidFill>
              </a:rPr>
              <a:t>, </a:t>
            </a:r>
            <a:r>
              <a:rPr lang="fr-FR" i="1" dirty="0" err="1" smtClean="0">
                <a:solidFill>
                  <a:schemeClr val="accent1"/>
                </a:solidFill>
              </a:rPr>
              <a:t>we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can</a:t>
            </a:r>
            <a:r>
              <a:rPr lang="fr-FR" i="1" dirty="0" smtClean="0">
                <a:solidFill>
                  <a:schemeClr val="accent1"/>
                </a:solidFill>
              </a:rPr>
              <a:t> no longer </a:t>
            </a:r>
            <a:r>
              <a:rPr lang="fr-FR" i="1" dirty="0" err="1" smtClean="0">
                <a:solidFill>
                  <a:schemeClr val="accent1"/>
                </a:solidFill>
              </a:rPr>
              <a:t>see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what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yields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would</a:t>
            </a:r>
            <a:r>
              <a:rPr lang="fr-FR" i="1" dirty="0" smtClean="0">
                <a:solidFill>
                  <a:schemeClr val="accent1"/>
                </a:solidFill>
              </a:rPr>
              <a:t> have been </a:t>
            </a:r>
            <a:r>
              <a:rPr lang="fr-FR" i="1" dirty="0" err="1" smtClean="0">
                <a:solidFill>
                  <a:schemeClr val="accent1"/>
                </a:solidFill>
              </a:rPr>
              <a:t>realized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without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participating</a:t>
            </a:r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Challenges of impact </a:t>
            </a:r>
            <a:r>
              <a:rPr lang="fr-FR" dirty="0" err="1"/>
              <a:t>evaluation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77321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What</a:t>
            </a:r>
            <a:r>
              <a:rPr lang="fr-FR" dirty="0" smtClean="0"/>
              <a:t> </a:t>
            </a:r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can</a:t>
            </a:r>
            <a:r>
              <a:rPr lang="fr-FR" dirty="0" smtClean="0"/>
              <a:t> </a:t>
            </a:r>
            <a:r>
              <a:rPr lang="fr-FR" dirty="0" err="1" smtClean="0"/>
              <a:t>easily</a:t>
            </a:r>
            <a:r>
              <a:rPr lang="fr-FR" dirty="0" smtClean="0"/>
              <a:t> observe are </a:t>
            </a:r>
            <a:r>
              <a:rPr lang="fr-FR" dirty="0" err="1" smtClean="0"/>
              <a:t>correlations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i="1" dirty="0" smtClean="0">
                <a:solidFill>
                  <a:schemeClr val="accent1"/>
                </a:solidFill>
              </a:rPr>
              <a:t>On </a:t>
            </a:r>
            <a:r>
              <a:rPr lang="fr-FR" i="1" dirty="0" err="1" smtClean="0">
                <a:solidFill>
                  <a:schemeClr val="accent1"/>
                </a:solidFill>
              </a:rPr>
              <a:t>average</a:t>
            </a:r>
            <a:r>
              <a:rPr lang="fr-FR" i="1" dirty="0" smtClean="0">
                <a:solidFill>
                  <a:schemeClr val="accent1"/>
                </a:solidFill>
              </a:rPr>
              <a:t>, </a:t>
            </a:r>
            <a:r>
              <a:rPr lang="fr-FR" i="1" dirty="0" err="1" smtClean="0">
                <a:solidFill>
                  <a:schemeClr val="accent1"/>
                </a:solidFill>
              </a:rPr>
              <a:t>farmers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who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participated</a:t>
            </a:r>
            <a:r>
              <a:rPr lang="fr-FR" i="1" dirty="0" smtClean="0">
                <a:solidFill>
                  <a:schemeClr val="accent1"/>
                </a:solidFill>
              </a:rPr>
              <a:t> in </a:t>
            </a:r>
            <a:r>
              <a:rPr lang="fr-FR" i="1" dirty="0" err="1" smtClean="0">
                <a:solidFill>
                  <a:schemeClr val="accent1"/>
                </a:solidFill>
              </a:rPr>
              <a:t>farmer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field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schools</a:t>
            </a:r>
            <a:r>
              <a:rPr lang="fr-FR" i="1" dirty="0" smtClean="0">
                <a:solidFill>
                  <a:schemeClr val="accent1"/>
                </a:solidFill>
              </a:rPr>
              <a:t> have </a:t>
            </a:r>
            <a:r>
              <a:rPr lang="fr-FR" i="1" dirty="0" err="1" smtClean="0">
                <a:solidFill>
                  <a:schemeClr val="accent1"/>
                </a:solidFill>
              </a:rPr>
              <a:t>higher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maize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yields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than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farmers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who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did</a:t>
            </a:r>
            <a:r>
              <a:rPr lang="fr-FR" i="1" dirty="0" smtClean="0">
                <a:solidFill>
                  <a:schemeClr val="accent1"/>
                </a:solidFill>
              </a:rPr>
              <a:t> not </a:t>
            </a:r>
            <a:r>
              <a:rPr lang="fr-FR" i="1" dirty="0" err="1" smtClean="0">
                <a:solidFill>
                  <a:schemeClr val="accent1"/>
                </a:solidFill>
              </a:rPr>
              <a:t>participate</a:t>
            </a:r>
            <a:endParaRPr lang="fr-FR" i="1" dirty="0" smtClean="0">
              <a:solidFill>
                <a:schemeClr val="accent1"/>
              </a:solidFill>
            </a:endParaRPr>
          </a:p>
          <a:p>
            <a:endParaRPr lang="fr-FR" i="1" dirty="0" smtClean="0">
              <a:solidFill>
                <a:schemeClr val="accent1"/>
              </a:solidFill>
            </a:endParaRPr>
          </a:p>
          <a:p>
            <a:r>
              <a:rPr lang="fr-FR" dirty="0" smtClean="0"/>
              <a:t>There are </a:t>
            </a:r>
            <a:r>
              <a:rPr lang="fr-FR" dirty="0" err="1" smtClean="0"/>
              <a:t>several</a:t>
            </a:r>
            <a:r>
              <a:rPr lang="fr-FR" dirty="0" smtClean="0"/>
              <a:t> </a:t>
            </a:r>
            <a:r>
              <a:rPr lang="fr-FR" dirty="0" err="1" smtClean="0"/>
              <a:t>reasons</a:t>
            </a:r>
            <a:r>
              <a:rPr lang="fr-FR" dirty="0" smtClean="0"/>
              <a:t> </a:t>
            </a:r>
            <a:r>
              <a:rPr lang="fr-FR" dirty="0" err="1" smtClean="0"/>
              <a:t>why</a:t>
            </a:r>
            <a:r>
              <a:rPr lang="fr-FR" dirty="0" smtClean="0"/>
              <a:t> a </a:t>
            </a:r>
            <a:r>
              <a:rPr lang="fr-FR" dirty="0" err="1" smtClean="0"/>
              <a:t>correlation</a:t>
            </a:r>
            <a:r>
              <a:rPr lang="fr-FR" dirty="0" smtClean="0"/>
              <a:t> </a:t>
            </a:r>
            <a:r>
              <a:rPr lang="fr-FR" dirty="0" err="1" smtClean="0"/>
              <a:t>could</a:t>
            </a:r>
            <a:r>
              <a:rPr lang="fr-FR" dirty="0" smtClean="0"/>
              <a:t> </a:t>
            </a:r>
            <a:r>
              <a:rPr lang="fr-FR" dirty="0" err="1" smtClean="0"/>
              <a:t>exist</a:t>
            </a:r>
            <a:endParaRPr lang="fr-FR" dirty="0" smtClean="0"/>
          </a:p>
          <a:p>
            <a:pPr lvl="1"/>
            <a:r>
              <a:rPr lang="fr-FR" i="1" dirty="0" smtClean="0">
                <a:solidFill>
                  <a:schemeClr val="accent1"/>
                </a:solidFill>
              </a:rPr>
              <a:t>Participation in </a:t>
            </a:r>
            <a:r>
              <a:rPr lang="fr-FR" i="1" dirty="0" err="1" smtClean="0">
                <a:solidFill>
                  <a:schemeClr val="accent1"/>
                </a:solidFill>
              </a:rPr>
              <a:t>farmer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field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schools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increases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maize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yields</a:t>
            </a:r>
            <a:endParaRPr lang="fr-FR" i="1" dirty="0">
              <a:solidFill>
                <a:schemeClr val="accent1"/>
              </a:solidFill>
            </a:endParaRPr>
          </a:p>
          <a:p>
            <a:pPr marL="457200" lvl="1" indent="0" algn="ctr">
              <a:buNone/>
            </a:pPr>
            <a:r>
              <a:rPr lang="fr-FR" i="1" dirty="0" smtClean="0">
                <a:solidFill>
                  <a:schemeClr val="accent1"/>
                </a:solidFill>
              </a:rPr>
              <a:t>OR ...</a:t>
            </a:r>
            <a:endParaRPr lang="fr-FR" i="1" dirty="0">
              <a:solidFill>
                <a:schemeClr val="accent1"/>
              </a:solidFill>
            </a:endParaRPr>
          </a:p>
          <a:p>
            <a:pPr lvl="1"/>
            <a:r>
              <a:rPr lang="fr-FR" i="1" dirty="0" smtClean="0">
                <a:solidFill>
                  <a:schemeClr val="accent1"/>
                </a:solidFill>
              </a:rPr>
              <a:t>Farmer </a:t>
            </a:r>
            <a:r>
              <a:rPr lang="fr-FR" i="1" dirty="0" err="1" smtClean="0">
                <a:solidFill>
                  <a:schemeClr val="accent1"/>
                </a:solidFill>
              </a:rPr>
              <a:t>field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schools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were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established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only</a:t>
            </a:r>
            <a:r>
              <a:rPr lang="fr-FR" i="1" dirty="0" smtClean="0">
                <a:solidFill>
                  <a:schemeClr val="accent1"/>
                </a:solidFill>
              </a:rPr>
              <a:t> in areas </a:t>
            </a:r>
            <a:r>
              <a:rPr lang="fr-FR" i="1" dirty="0" err="1" smtClean="0">
                <a:solidFill>
                  <a:schemeClr val="accent1"/>
                </a:solidFill>
              </a:rPr>
              <a:t>with</a:t>
            </a:r>
            <a:r>
              <a:rPr lang="fr-FR" i="1" dirty="0" smtClean="0">
                <a:solidFill>
                  <a:schemeClr val="accent1"/>
                </a:solidFill>
              </a:rPr>
              <a:t> high </a:t>
            </a:r>
            <a:r>
              <a:rPr lang="fr-FR" i="1" dirty="0" err="1" smtClean="0">
                <a:solidFill>
                  <a:schemeClr val="accent1"/>
                </a:solidFill>
              </a:rPr>
              <a:t>maize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yields</a:t>
            </a:r>
            <a:endParaRPr lang="fr-FR" i="1" dirty="0" smtClean="0">
              <a:solidFill>
                <a:schemeClr val="accent1"/>
              </a:solidFill>
            </a:endParaRPr>
          </a:p>
          <a:p>
            <a:pPr lvl="1"/>
            <a:r>
              <a:rPr lang="fr-FR" i="1" dirty="0" err="1" smtClean="0">
                <a:solidFill>
                  <a:schemeClr val="accent1"/>
                </a:solidFill>
              </a:rPr>
              <a:t>Motivated</a:t>
            </a:r>
            <a:r>
              <a:rPr lang="fr-FR" i="1" dirty="0" smtClean="0">
                <a:solidFill>
                  <a:schemeClr val="accent1"/>
                </a:solidFill>
              </a:rPr>
              <a:t> and </a:t>
            </a:r>
            <a:r>
              <a:rPr lang="fr-FR" i="1" dirty="0" err="1" smtClean="0">
                <a:solidFill>
                  <a:schemeClr val="accent1"/>
                </a:solidFill>
              </a:rPr>
              <a:t>ambitious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farmers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were</a:t>
            </a:r>
            <a:r>
              <a:rPr lang="fr-FR" i="1" dirty="0" smtClean="0">
                <a:solidFill>
                  <a:schemeClr val="accent1"/>
                </a:solidFill>
              </a:rPr>
              <a:t> more </a:t>
            </a:r>
            <a:r>
              <a:rPr lang="fr-FR" i="1" dirty="0" err="1" smtClean="0">
                <a:solidFill>
                  <a:schemeClr val="accent1"/>
                </a:solidFill>
              </a:rPr>
              <a:t>likely</a:t>
            </a:r>
            <a:r>
              <a:rPr lang="fr-FR" i="1" dirty="0" smtClean="0">
                <a:solidFill>
                  <a:schemeClr val="accent1"/>
                </a:solidFill>
              </a:rPr>
              <a:t> to </a:t>
            </a:r>
            <a:r>
              <a:rPr lang="fr-FR" i="1" dirty="0" err="1" smtClean="0">
                <a:solidFill>
                  <a:schemeClr val="accent1"/>
                </a:solidFill>
              </a:rPr>
              <a:t>participate</a:t>
            </a:r>
            <a:r>
              <a:rPr lang="fr-FR" i="1" dirty="0" smtClean="0">
                <a:solidFill>
                  <a:schemeClr val="accent1"/>
                </a:solidFill>
              </a:rPr>
              <a:t> in </a:t>
            </a:r>
            <a:r>
              <a:rPr lang="fr-FR" i="1" dirty="0" err="1" smtClean="0">
                <a:solidFill>
                  <a:schemeClr val="accent1"/>
                </a:solidFill>
              </a:rPr>
              <a:t>farmer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field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schools</a:t>
            </a:r>
            <a:r>
              <a:rPr lang="fr-FR" i="1" dirty="0" smtClean="0">
                <a:solidFill>
                  <a:schemeClr val="accent1"/>
                </a:solidFill>
              </a:rPr>
              <a:t> and </a:t>
            </a:r>
            <a:r>
              <a:rPr lang="fr-FR" i="1" dirty="0" err="1" smtClean="0">
                <a:solidFill>
                  <a:schemeClr val="accent1"/>
                </a:solidFill>
              </a:rPr>
              <a:t>their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yields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would</a:t>
            </a:r>
            <a:r>
              <a:rPr lang="fr-FR" i="1" dirty="0" smtClean="0">
                <a:solidFill>
                  <a:schemeClr val="accent1"/>
                </a:solidFill>
              </a:rPr>
              <a:t> have been </a:t>
            </a:r>
            <a:r>
              <a:rPr lang="fr-FR" i="1" dirty="0" err="1" smtClean="0">
                <a:solidFill>
                  <a:schemeClr val="accent1"/>
                </a:solidFill>
              </a:rPr>
              <a:t>higher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anyway</a:t>
            </a:r>
            <a:endParaRPr lang="fr-FR" i="1" dirty="0" smtClean="0">
              <a:solidFill>
                <a:schemeClr val="accent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Challenges of impact </a:t>
            </a:r>
            <a:r>
              <a:rPr lang="fr-FR" dirty="0" err="1"/>
              <a:t>evaluation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92055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41934" y="3461164"/>
            <a:ext cx="10905699" cy="2453690"/>
          </a:xfrm>
        </p:spPr>
        <p:txBody>
          <a:bodyPr/>
          <a:lstStyle/>
          <a:p>
            <a:r>
              <a:rPr lang="fr-FR" dirty="0" smtClean="0"/>
              <a:t>This </a:t>
            </a:r>
            <a:r>
              <a:rPr lang="fr-FR" dirty="0" err="1" smtClean="0"/>
              <a:t>is</a:t>
            </a:r>
            <a:r>
              <a:rPr lang="fr-FR" dirty="0" smtClean="0"/>
              <a:t> not </a:t>
            </a:r>
            <a:r>
              <a:rPr lang="fr-FR" dirty="0" err="1" smtClean="0"/>
              <a:t>just</a:t>
            </a:r>
            <a:r>
              <a:rPr lang="fr-FR" dirty="0" smtClean="0"/>
              <a:t> a </a:t>
            </a:r>
            <a:r>
              <a:rPr lang="fr-FR" dirty="0" err="1" smtClean="0"/>
              <a:t>technical</a:t>
            </a:r>
            <a:r>
              <a:rPr lang="fr-FR" dirty="0" smtClean="0"/>
              <a:t>/</a:t>
            </a:r>
            <a:r>
              <a:rPr lang="fr-FR" dirty="0" err="1" smtClean="0"/>
              <a:t>academic</a:t>
            </a:r>
            <a:r>
              <a:rPr lang="fr-FR" dirty="0" smtClean="0"/>
              <a:t> issue!</a:t>
            </a:r>
            <a:endParaRPr lang="fr-FR" dirty="0"/>
          </a:p>
          <a:p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/>
              <a:t>need</a:t>
            </a:r>
            <a:r>
              <a:rPr lang="fr-FR" dirty="0"/>
              <a:t> to know </a:t>
            </a:r>
            <a:r>
              <a:rPr lang="fr-FR" dirty="0" err="1"/>
              <a:t>that</a:t>
            </a:r>
            <a:r>
              <a:rPr lang="fr-FR" dirty="0"/>
              <a:t> a </a:t>
            </a:r>
            <a:r>
              <a:rPr lang="fr-FR" dirty="0" err="1"/>
              <a:t>particular</a:t>
            </a:r>
            <a:r>
              <a:rPr lang="fr-FR" dirty="0"/>
              <a:t> </a:t>
            </a:r>
            <a:r>
              <a:rPr lang="fr-FR" dirty="0" err="1"/>
              <a:t>result</a:t>
            </a:r>
            <a:r>
              <a:rPr lang="fr-FR" dirty="0"/>
              <a:t> (</a:t>
            </a:r>
            <a:r>
              <a:rPr lang="fr-FR" dirty="0" err="1"/>
              <a:t>benefit</a:t>
            </a:r>
            <a:r>
              <a:rPr lang="fr-FR" dirty="0"/>
              <a:t>)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b="1" dirty="0" err="1">
                <a:solidFill>
                  <a:schemeClr val="tx2"/>
                </a:solidFill>
              </a:rPr>
              <a:t>truly</a:t>
            </a:r>
            <a:r>
              <a:rPr lang="fr-FR" b="1" dirty="0">
                <a:solidFill>
                  <a:schemeClr val="tx2"/>
                </a:solidFill>
              </a:rPr>
              <a:t> the </a:t>
            </a:r>
            <a:r>
              <a:rPr lang="fr-FR" b="1" dirty="0" err="1">
                <a:solidFill>
                  <a:schemeClr val="tx2"/>
                </a:solidFill>
              </a:rPr>
              <a:t>outcome</a:t>
            </a:r>
            <a:r>
              <a:rPr lang="fr-FR" b="1" dirty="0">
                <a:solidFill>
                  <a:schemeClr val="tx2"/>
                </a:solidFill>
              </a:rPr>
              <a:t> of a </a:t>
            </a:r>
            <a:r>
              <a:rPr lang="fr-FR" b="1" dirty="0" err="1">
                <a:solidFill>
                  <a:schemeClr val="tx2"/>
                </a:solidFill>
              </a:rPr>
              <a:t>particular</a:t>
            </a:r>
            <a:r>
              <a:rPr lang="fr-FR" b="1" dirty="0">
                <a:solidFill>
                  <a:schemeClr val="tx2"/>
                </a:solidFill>
              </a:rPr>
              <a:t> </a:t>
            </a:r>
            <a:r>
              <a:rPr lang="fr-FR" b="1" dirty="0" err="1">
                <a:solidFill>
                  <a:schemeClr val="tx2"/>
                </a:solidFill>
              </a:rPr>
              <a:t>policy</a:t>
            </a:r>
            <a:r>
              <a:rPr lang="fr-FR" b="1" dirty="0">
                <a:solidFill>
                  <a:schemeClr val="tx2"/>
                </a:solidFill>
              </a:rPr>
              <a:t> or </a:t>
            </a:r>
            <a:r>
              <a:rPr lang="fr-FR" b="1" dirty="0" smtClean="0">
                <a:solidFill>
                  <a:schemeClr val="tx2"/>
                </a:solidFill>
              </a:rPr>
              <a:t>programme</a:t>
            </a:r>
            <a:r>
              <a:rPr lang="fr-FR" dirty="0" smtClean="0"/>
              <a:t> </a:t>
            </a:r>
            <a:r>
              <a:rPr lang="fr-FR" dirty="0"/>
              <a:t>to </a:t>
            </a:r>
            <a:r>
              <a:rPr lang="fr-FR" dirty="0" err="1"/>
              <a:t>make</a:t>
            </a:r>
            <a:r>
              <a:rPr lang="fr-FR" dirty="0"/>
              <a:t> </a:t>
            </a:r>
            <a:r>
              <a:rPr lang="fr-FR" dirty="0" err="1"/>
              <a:t>decisions</a:t>
            </a:r>
            <a:r>
              <a:rPr lang="fr-FR" dirty="0"/>
              <a:t> on the </a:t>
            </a:r>
            <a:r>
              <a:rPr lang="fr-FR" dirty="0" err="1"/>
              <a:t>funding</a:t>
            </a:r>
            <a:r>
              <a:rPr lang="fr-FR" dirty="0"/>
              <a:t>/expansion/</a:t>
            </a:r>
            <a:r>
              <a:rPr lang="fr-FR" dirty="0" err="1"/>
              <a:t>adjustment</a:t>
            </a:r>
            <a:r>
              <a:rPr lang="fr-FR" dirty="0"/>
              <a:t> of the </a:t>
            </a:r>
            <a:r>
              <a:rPr lang="fr-FR" dirty="0" err="1"/>
              <a:t>policy</a:t>
            </a:r>
            <a:r>
              <a:rPr lang="fr-FR" dirty="0"/>
              <a:t> or programme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Challenges of impact </a:t>
            </a:r>
            <a:r>
              <a:rPr lang="fr-FR" dirty="0" err="1"/>
              <a:t>evaluation</a:t>
            </a:r>
            <a:endParaRPr lang="fr-FR" dirty="0"/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841934" y="1781300"/>
            <a:ext cx="10901964" cy="1163781"/>
          </a:xfrm>
          <a:prstGeom prst="rect">
            <a:avLst/>
          </a:prstGeom>
          <a:solidFill>
            <a:schemeClr val="tx2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sz="2200" dirty="0" smtClean="0">
                <a:solidFill>
                  <a:schemeClr val="bg1"/>
                </a:solidFill>
              </a:rPr>
              <a:t>The art of impact </a:t>
            </a:r>
            <a:r>
              <a:rPr lang="fr-FR" sz="2200" dirty="0" err="1" smtClean="0">
                <a:solidFill>
                  <a:schemeClr val="bg1"/>
                </a:solidFill>
              </a:rPr>
              <a:t>evaluation</a:t>
            </a:r>
            <a:r>
              <a:rPr lang="fr-FR" sz="2200" dirty="0" smtClean="0">
                <a:solidFill>
                  <a:schemeClr val="bg1"/>
                </a:solidFill>
              </a:rPr>
              <a:t> </a:t>
            </a:r>
            <a:r>
              <a:rPr lang="fr-FR" sz="2200" dirty="0" err="1" smtClean="0">
                <a:solidFill>
                  <a:schemeClr val="bg1"/>
                </a:solidFill>
              </a:rPr>
              <a:t>is</a:t>
            </a:r>
            <a:r>
              <a:rPr lang="fr-FR" sz="2200" dirty="0" smtClean="0">
                <a:solidFill>
                  <a:schemeClr val="bg1"/>
                </a:solidFill>
              </a:rPr>
              <a:t> to </a:t>
            </a:r>
            <a:r>
              <a:rPr lang="fr-FR" sz="2200" dirty="0" err="1" smtClean="0">
                <a:solidFill>
                  <a:schemeClr val="bg1"/>
                </a:solidFill>
              </a:rPr>
              <a:t>find</a:t>
            </a:r>
            <a:r>
              <a:rPr lang="fr-FR" sz="2200" dirty="0" smtClean="0">
                <a:solidFill>
                  <a:schemeClr val="bg1"/>
                </a:solidFill>
              </a:rPr>
              <a:t> </a:t>
            </a:r>
            <a:r>
              <a:rPr lang="fr-FR" sz="2200" dirty="0" err="1" smtClean="0">
                <a:solidFill>
                  <a:schemeClr val="bg1"/>
                </a:solidFill>
              </a:rPr>
              <a:t>methodologies</a:t>
            </a:r>
            <a:r>
              <a:rPr lang="fr-FR" sz="2200" dirty="0" smtClean="0">
                <a:solidFill>
                  <a:schemeClr val="bg1"/>
                </a:solidFill>
              </a:rPr>
              <a:t> </a:t>
            </a:r>
            <a:r>
              <a:rPr lang="fr-FR" sz="2200" dirty="0" err="1" smtClean="0">
                <a:solidFill>
                  <a:schemeClr val="bg1"/>
                </a:solidFill>
              </a:rPr>
              <a:t>that</a:t>
            </a:r>
            <a:r>
              <a:rPr lang="fr-FR" sz="2200" dirty="0" smtClean="0">
                <a:solidFill>
                  <a:schemeClr val="bg1"/>
                </a:solidFill>
              </a:rPr>
              <a:t> </a:t>
            </a:r>
            <a:r>
              <a:rPr lang="fr-FR" sz="2200" dirty="0" err="1" smtClean="0">
                <a:solidFill>
                  <a:schemeClr val="bg1"/>
                </a:solidFill>
              </a:rPr>
              <a:t>statistically</a:t>
            </a:r>
            <a:r>
              <a:rPr lang="fr-FR" sz="2200" dirty="0" smtClean="0">
                <a:solidFill>
                  <a:schemeClr val="bg1"/>
                </a:solidFill>
              </a:rPr>
              <a:t> </a:t>
            </a:r>
            <a:r>
              <a:rPr lang="fr-FR" sz="2200" dirty="0" err="1" smtClean="0">
                <a:solidFill>
                  <a:schemeClr val="bg1"/>
                </a:solidFill>
              </a:rPr>
              <a:t>establish</a:t>
            </a:r>
            <a:r>
              <a:rPr lang="fr-FR" sz="2200" dirty="0" smtClean="0">
                <a:solidFill>
                  <a:schemeClr val="bg1"/>
                </a:solidFill>
              </a:rPr>
              <a:t> the first </a:t>
            </a:r>
            <a:r>
              <a:rPr lang="fr-FR" sz="2200" dirty="0" err="1" smtClean="0">
                <a:solidFill>
                  <a:schemeClr val="bg1"/>
                </a:solidFill>
              </a:rPr>
              <a:t>reason</a:t>
            </a:r>
            <a:r>
              <a:rPr lang="fr-FR" sz="2200" dirty="0" smtClean="0">
                <a:solidFill>
                  <a:schemeClr val="bg1"/>
                </a:solidFill>
              </a:rPr>
              <a:t> for an </a:t>
            </a:r>
            <a:r>
              <a:rPr lang="fr-FR" sz="2200" dirty="0" err="1" smtClean="0">
                <a:solidFill>
                  <a:schemeClr val="bg1"/>
                </a:solidFill>
              </a:rPr>
              <a:t>observed</a:t>
            </a:r>
            <a:r>
              <a:rPr lang="fr-FR" sz="2200" dirty="0" smtClean="0">
                <a:solidFill>
                  <a:schemeClr val="bg1"/>
                </a:solidFill>
              </a:rPr>
              <a:t> </a:t>
            </a:r>
            <a:r>
              <a:rPr lang="fr-FR" sz="2200" dirty="0" err="1" smtClean="0">
                <a:solidFill>
                  <a:schemeClr val="bg1"/>
                </a:solidFill>
              </a:rPr>
              <a:t>correlation</a:t>
            </a:r>
            <a:r>
              <a:rPr lang="fr-FR" sz="2200" dirty="0" smtClean="0">
                <a:solidFill>
                  <a:schemeClr val="bg1"/>
                </a:solidFill>
              </a:rPr>
              <a:t>, </a:t>
            </a:r>
            <a:r>
              <a:rPr lang="fr-FR" sz="2200" dirty="0" err="1" smtClean="0">
                <a:solidFill>
                  <a:schemeClr val="bg1"/>
                </a:solidFill>
              </a:rPr>
              <a:t>true</a:t>
            </a:r>
            <a:r>
              <a:rPr lang="fr-FR" sz="2200" dirty="0" smtClean="0">
                <a:solidFill>
                  <a:schemeClr val="bg1"/>
                </a:solidFill>
              </a:rPr>
              <a:t> </a:t>
            </a:r>
            <a:r>
              <a:rPr lang="fr-FR" sz="2200" b="1" dirty="0" err="1" smtClean="0">
                <a:solidFill>
                  <a:schemeClr val="bg1"/>
                </a:solidFill>
              </a:rPr>
              <a:t>causality</a:t>
            </a:r>
            <a:r>
              <a:rPr lang="fr-FR" sz="2200" dirty="0" smtClean="0">
                <a:solidFill>
                  <a:schemeClr val="bg1"/>
                </a:solidFill>
              </a:rPr>
              <a:t>, </a:t>
            </a:r>
            <a:r>
              <a:rPr lang="fr-FR" sz="2200" dirty="0" err="1" smtClean="0">
                <a:solidFill>
                  <a:schemeClr val="bg1"/>
                </a:solidFill>
              </a:rPr>
              <a:t>while</a:t>
            </a:r>
            <a:r>
              <a:rPr lang="fr-FR" sz="2200" dirty="0" smtClean="0">
                <a:solidFill>
                  <a:schemeClr val="bg1"/>
                </a:solidFill>
              </a:rPr>
              <a:t> </a:t>
            </a:r>
            <a:r>
              <a:rPr lang="fr-FR" sz="2200" dirty="0" err="1" smtClean="0">
                <a:solidFill>
                  <a:schemeClr val="bg1"/>
                </a:solidFill>
              </a:rPr>
              <a:t>ruling</a:t>
            </a:r>
            <a:r>
              <a:rPr lang="fr-FR" sz="2200" dirty="0" smtClean="0">
                <a:solidFill>
                  <a:schemeClr val="bg1"/>
                </a:solidFill>
              </a:rPr>
              <a:t> out </a:t>
            </a:r>
            <a:r>
              <a:rPr lang="fr-FR" sz="2200" dirty="0" err="1" smtClean="0">
                <a:solidFill>
                  <a:schemeClr val="bg1"/>
                </a:solidFill>
              </a:rPr>
              <a:t>any</a:t>
            </a:r>
            <a:r>
              <a:rPr lang="fr-FR" sz="2200" dirty="0" smtClean="0">
                <a:solidFill>
                  <a:schemeClr val="bg1"/>
                </a:solidFill>
              </a:rPr>
              <a:t> of the </a:t>
            </a:r>
            <a:r>
              <a:rPr lang="fr-FR" sz="2200" dirty="0" err="1" smtClean="0">
                <a:solidFill>
                  <a:schemeClr val="bg1"/>
                </a:solidFill>
              </a:rPr>
              <a:t>other</a:t>
            </a:r>
            <a:r>
              <a:rPr lang="fr-FR" sz="2200" dirty="0" smtClean="0">
                <a:solidFill>
                  <a:schemeClr val="bg1"/>
                </a:solidFill>
              </a:rPr>
              <a:t> </a:t>
            </a:r>
            <a:r>
              <a:rPr lang="fr-FR" sz="2200" dirty="0" err="1" smtClean="0">
                <a:solidFill>
                  <a:schemeClr val="bg1"/>
                </a:solidFill>
              </a:rPr>
              <a:t>reasons</a:t>
            </a:r>
            <a:endParaRPr lang="fr-FR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632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Average</a:t>
            </a:r>
            <a:r>
              <a:rPr lang="fr-FR" dirty="0" smtClean="0"/>
              <a:t> </a:t>
            </a:r>
            <a:r>
              <a:rPr lang="fr-FR" dirty="0" err="1" smtClean="0"/>
              <a:t>outcomes</a:t>
            </a:r>
            <a:r>
              <a:rPr lang="fr-FR" dirty="0" smtClean="0"/>
              <a:t> of non-</a:t>
            </a:r>
            <a:r>
              <a:rPr lang="fr-FR" dirty="0" err="1" smtClean="0"/>
              <a:t>beneficiaries</a:t>
            </a:r>
            <a:r>
              <a:rPr lang="fr-FR" dirty="0" smtClean="0"/>
              <a:t> </a:t>
            </a:r>
            <a:r>
              <a:rPr lang="fr-FR" dirty="0" err="1" smtClean="0"/>
              <a:t>usually</a:t>
            </a:r>
            <a:r>
              <a:rPr lang="fr-FR" dirty="0" smtClean="0"/>
              <a:t> do not </a:t>
            </a:r>
            <a:r>
              <a:rPr lang="fr-FR" dirty="0" err="1" smtClean="0"/>
              <a:t>provide</a:t>
            </a:r>
            <a:r>
              <a:rPr lang="fr-FR" dirty="0" smtClean="0"/>
              <a:t> a good </a:t>
            </a:r>
            <a:r>
              <a:rPr lang="fr-FR" dirty="0" err="1" smtClean="0"/>
              <a:t>counterfactual</a:t>
            </a:r>
            <a:r>
              <a:rPr lang="fr-FR" dirty="0" smtClean="0"/>
              <a:t> </a:t>
            </a:r>
            <a:r>
              <a:rPr lang="en-US" dirty="0" smtClean="0"/>
              <a:t>because </a:t>
            </a:r>
            <a:r>
              <a:rPr lang="en-US" dirty="0"/>
              <a:t>non-beneficiaries are </a:t>
            </a:r>
            <a:r>
              <a:rPr lang="en-US" dirty="0" smtClean="0"/>
              <a:t>often </a:t>
            </a:r>
            <a:r>
              <a:rPr lang="en-US" dirty="0"/>
              <a:t>different from beneficiaries in many </a:t>
            </a:r>
            <a:r>
              <a:rPr lang="en-US" dirty="0" smtClean="0"/>
              <a:t>dimensions</a:t>
            </a:r>
          </a:p>
          <a:p>
            <a:r>
              <a:rPr lang="en-US" dirty="0" smtClean="0"/>
              <a:t>Need to </a:t>
            </a:r>
            <a:r>
              <a:rPr lang="en-US" b="1" dirty="0" smtClean="0">
                <a:solidFill>
                  <a:schemeClr val="tx2"/>
                </a:solidFill>
              </a:rPr>
              <a:t>“find” non-beneficiaries that </a:t>
            </a:r>
            <a:r>
              <a:rPr lang="en-US" b="1" dirty="0">
                <a:solidFill>
                  <a:schemeClr val="tx2"/>
                </a:solidFill>
              </a:rPr>
              <a:t>are as similar to beneficiaries as </a:t>
            </a:r>
            <a:r>
              <a:rPr lang="en-US" b="1" dirty="0" smtClean="0">
                <a:solidFill>
                  <a:schemeClr val="tx2"/>
                </a:solidFill>
              </a:rPr>
              <a:t>possible</a:t>
            </a:r>
          </a:p>
          <a:p>
            <a:endParaRPr lang="fr-FR" dirty="0" smtClean="0"/>
          </a:p>
          <a:p>
            <a:r>
              <a:rPr lang="fr-FR" dirty="0" err="1" smtClean="0"/>
              <a:t>Designing</a:t>
            </a:r>
            <a:r>
              <a:rPr lang="fr-FR" dirty="0" smtClean="0"/>
              <a:t> an impact </a:t>
            </a:r>
            <a:r>
              <a:rPr lang="fr-FR" dirty="0" err="1" smtClean="0"/>
              <a:t>evaluation</a:t>
            </a:r>
            <a:r>
              <a:rPr lang="fr-FR" dirty="0" smtClean="0"/>
              <a:t> BEFORE the </a:t>
            </a:r>
            <a:r>
              <a:rPr lang="fr-FR" dirty="0" err="1" smtClean="0"/>
              <a:t>start</a:t>
            </a:r>
            <a:r>
              <a:rPr lang="fr-FR" dirty="0" smtClean="0"/>
              <a:t> of the </a:t>
            </a:r>
            <a:r>
              <a:rPr lang="fr-FR" dirty="0" err="1" smtClean="0"/>
              <a:t>policy</a:t>
            </a:r>
            <a:r>
              <a:rPr lang="fr-FR" dirty="0" smtClean="0"/>
              <a:t>/programme </a:t>
            </a:r>
            <a:r>
              <a:rPr lang="fr-FR" dirty="0" err="1" smtClean="0"/>
              <a:t>offers</a:t>
            </a:r>
            <a:r>
              <a:rPr lang="fr-FR" dirty="0" smtClean="0"/>
              <a:t> </a:t>
            </a:r>
            <a:r>
              <a:rPr lang="fr-FR" dirty="0" err="1" smtClean="0"/>
              <a:t>most</a:t>
            </a:r>
            <a:r>
              <a:rPr lang="fr-FR" dirty="0" smtClean="0"/>
              <a:t> </a:t>
            </a:r>
            <a:r>
              <a:rPr lang="fr-FR" dirty="0" err="1" smtClean="0"/>
              <a:t>opportunities</a:t>
            </a:r>
            <a:r>
              <a:rPr lang="fr-FR" dirty="0" smtClean="0"/>
              <a:t> to « </a:t>
            </a:r>
            <a:r>
              <a:rPr lang="fr-FR" dirty="0" err="1" smtClean="0"/>
              <a:t>find</a:t>
            </a:r>
            <a:r>
              <a:rPr lang="fr-FR" dirty="0" smtClean="0"/>
              <a:t> » a </a:t>
            </a:r>
            <a:r>
              <a:rPr lang="fr-FR" dirty="0" err="1" smtClean="0"/>
              <a:t>credible</a:t>
            </a:r>
            <a:r>
              <a:rPr lang="fr-FR" dirty="0" smtClean="0"/>
              <a:t> </a:t>
            </a:r>
            <a:r>
              <a:rPr lang="fr-FR" dirty="0" err="1" smtClean="0"/>
              <a:t>counterfactual</a:t>
            </a:r>
            <a:r>
              <a:rPr lang="fr-FR" dirty="0" smtClean="0"/>
              <a:t> and </a:t>
            </a:r>
            <a:r>
              <a:rPr lang="fr-FR" dirty="0" err="1" smtClean="0"/>
              <a:t>produce</a:t>
            </a:r>
            <a:r>
              <a:rPr lang="fr-FR" dirty="0" smtClean="0"/>
              <a:t> </a:t>
            </a:r>
            <a:r>
              <a:rPr lang="fr-FR" dirty="0" err="1" smtClean="0"/>
              <a:t>sound</a:t>
            </a:r>
            <a:r>
              <a:rPr lang="fr-FR" dirty="0" smtClean="0"/>
              <a:t> and </a:t>
            </a:r>
            <a:r>
              <a:rPr lang="fr-FR" dirty="0" err="1" smtClean="0"/>
              <a:t>rigorous</a:t>
            </a:r>
            <a:r>
              <a:rPr lang="fr-FR" dirty="0" smtClean="0"/>
              <a:t> </a:t>
            </a:r>
            <a:r>
              <a:rPr lang="fr-FR" dirty="0" err="1" smtClean="0"/>
              <a:t>evidence</a:t>
            </a:r>
            <a:endParaRPr lang="fr-FR" dirty="0" smtClean="0"/>
          </a:p>
          <a:p>
            <a:r>
              <a:rPr lang="fr-FR" dirty="0" smtClean="0"/>
              <a:t>But... </a:t>
            </a:r>
            <a:r>
              <a:rPr lang="fr-FR" dirty="0" err="1" smtClean="0"/>
              <a:t>Sometimes</a:t>
            </a:r>
            <a:r>
              <a:rPr lang="fr-FR" dirty="0" smtClean="0"/>
              <a:t> data </a:t>
            </a:r>
            <a:r>
              <a:rPr lang="fr-FR" dirty="0" err="1" smtClean="0"/>
              <a:t>collected</a:t>
            </a:r>
            <a:r>
              <a:rPr lang="fr-FR" dirty="0" smtClean="0"/>
              <a:t> for </a:t>
            </a:r>
            <a:r>
              <a:rPr lang="fr-FR" dirty="0" err="1" smtClean="0"/>
              <a:t>other</a:t>
            </a:r>
            <a:r>
              <a:rPr lang="fr-FR" dirty="0" smtClean="0"/>
              <a:t> </a:t>
            </a:r>
            <a:r>
              <a:rPr lang="fr-FR" dirty="0" err="1" smtClean="0"/>
              <a:t>purposes</a:t>
            </a:r>
            <a:r>
              <a:rPr lang="fr-FR" dirty="0" smtClean="0"/>
              <a:t> </a:t>
            </a:r>
            <a:r>
              <a:rPr lang="fr-FR" dirty="0" err="1" smtClean="0"/>
              <a:t>can</a:t>
            </a:r>
            <a:r>
              <a:rPr lang="fr-FR" dirty="0" smtClean="0"/>
              <a:t> </a:t>
            </a:r>
            <a:r>
              <a:rPr lang="fr-FR" dirty="0" err="1" smtClean="0"/>
              <a:t>also</a:t>
            </a:r>
            <a:r>
              <a:rPr lang="fr-FR" dirty="0" smtClean="0"/>
              <a:t> </a:t>
            </a:r>
            <a:r>
              <a:rPr lang="fr-FR" dirty="0" err="1" smtClean="0"/>
              <a:t>work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+ There are </a:t>
            </a:r>
            <a:r>
              <a:rPr lang="fr-FR" dirty="0" err="1" smtClean="0"/>
              <a:t>several</a:t>
            </a:r>
            <a:r>
              <a:rPr lang="fr-FR" dirty="0" smtClean="0"/>
              <a:t> </a:t>
            </a:r>
            <a:r>
              <a:rPr lang="fr-FR" dirty="0" err="1" smtClean="0"/>
              <a:t>econometric</a:t>
            </a:r>
            <a:r>
              <a:rPr lang="fr-FR" dirty="0" smtClean="0"/>
              <a:t> techniques </a:t>
            </a:r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can</a:t>
            </a:r>
            <a:r>
              <a:rPr lang="fr-FR" dirty="0" smtClean="0"/>
              <a:t> </a:t>
            </a:r>
            <a:r>
              <a:rPr lang="fr-FR" dirty="0" err="1" smtClean="0"/>
              <a:t>apply</a:t>
            </a:r>
            <a:r>
              <a:rPr lang="fr-FR" dirty="0" smtClean="0"/>
              <a:t> to « </a:t>
            </a:r>
            <a:r>
              <a:rPr lang="fr-FR" dirty="0" err="1" smtClean="0"/>
              <a:t>mimic</a:t>
            </a:r>
            <a:r>
              <a:rPr lang="fr-FR" dirty="0" smtClean="0"/>
              <a:t> » a </a:t>
            </a:r>
            <a:r>
              <a:rPr lang="fr-FR" dirty="0" err="1" smtClean="0"/>
              <a:t>credible</a:t>
            </a:r>
            <a:r>
              <a:rPr lang="fr-FR" dirty="0" smtClean="0"/>
              <a:t> </a:t>
            </a:r>
            <a:br>
              <a:rPr lang="fr-FR" dirty="0" smtClean="0"/>
            </a:br>
            <a:r>
              <a:rPr lang="fr-FR" dirty="0" smtClean="0"/>
              <a:t>   </a:t>
            </a:r>
            <a:r>
              <a:rPr lang="fr-FR" dirty="0" err="1" smtClean="0"/>
              <a:t>counterfactual</a:t>
            </a:r>
            <a:endParaRPr lang="fr-FR" dirty="0" smtClean="0"/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Finding</a:t>
            </a:r>
            <a:r>
              <a:rPr lang="fr-FR" dirty="0" smtClean="0"/>
              <a:t> a </a:t>
            </a:r>
            <a:r>
              <a:rPr lang="fr-FR" dirty="0" err="1" smtClean="0"/>
              <a:t>credible</a:t>
            </a:r>
            <a:r>
              <a:rPr lang="fr-FR" dirty="0" smtClean="0"/>
              <a:t> </a:t>
            </a:r>
            <a:r>
              <a:rPr lang="fr-FR" dirty="0" err="1" smtClean="0"/>
              <a:t>counterfactual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257176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fr-FR" dirty="0" err="1" smtClean="0"/>
              <a:t>Randomized</a:t>
            </a:r>
            <a:r>
              <a:rPr lang="fr-FR" dirty="0" smtClean="0"/>
              <a:t> </a:t>
            </a:r>
            <a:r>
              <a:rPr lang="fr-FR" dirty="0" err="1" smtClean="0"/>
              <a:t>controlled</a:t>
            </a:r>
            <a:r>
              <a:rPr lang="fr-FR" dirty="0" smtClean="0"/>
              <a:t> trial</a:t>
            </a:r>
          </a:p>
          <a:p>
            <a:pPr marL="457200" indent="-457200">
              <a:buFont typeface="+mj-lt"/>
              <a:buAutoNum type="arabicPeriod"/>
            </a:pPr>
            <a:endParaRPr lang="fr-FR" dirty="0"/>
          </a:p>
          <a:p>
            <a:pPr marL="457200" indent="-457200">
              <a:buFont typeface="+mj-lt"/>
              <a:buAutoNum type="arabicPeriod"/>
            </a:pPr>
            <a:r>
              <a:rPr lang="fr-FR" dirty="0" smtClean="0"/>
              <a:t>Natural </a:t>
            </a:r>
            <a:r>
              <a:rPr lang="fr-FR" dirty="0" err="1" smtClean="0"/>
              <a:t>experiments</a:t>
            </a:r>
            <a:endParaRPr lang="fr-FR" dirty="0" smtClean="0"/>
          </a:p>
          <a:p>
            <a:pPr marL="457200" indent="-457200">
              <a:buFont typeface="+mj-lt"/>
              <a:buAutoNum type="arabicPeriod"/>
            </a:pPr>
            <a:endParaRPr lang="fr-FR" dirty="0"/>
          </a:p>
          <a:p>
            <a:pPr marL="457200" indent="-457200">
              <a:buFont typeface="+mj-lt"/>
              <a:buAutoNum type="arabicPeriod"/>
            </a:pPr>
            <a:r>
              <a:rPr lang="fr-FR" dirty="0" err="1" smtClean="0"/>
              <a:t>Differences</a:t>
            </a:r>
            <a:r>
              <a:rPr lang="fr-FR" dirty="0" smtClean="0"/>
              <a:t>-</a:t>
            </a:r>
            <a:r>
              <a:rPr lang="fr-FR" dirty="0" err="1" smtClean="0"/>
              <a:t>in-differences</a:t>
            </a:r>
            <a:endParaRPr lang="fr-FR" dirty="0" smtClean="0"/>
          </a:p>
          <a:p>
            <a:pPr marL="457200" indent="-457200">
              <a:buFont typeface="+mj-lt"/>
              <a:buAutoNum type="arabicPeriod"/>
            </a:pPr>
            <a:endParaRPr lang="fr-FR" dirty="0"/>
          </a:p>
          <a:p>
            <a:pPr marL="457200" indent="-457200">
              <a:buFont typeface="+mj-lt"/>
              <a:buAutoNum type="arabicPeriod"/>
            </a:pPr>
            <a:r>
              <a:rPr lang="fr-FR" dirty="0" err="1" smtClean="0"/>
              <a:t>Regressions</a:t>
            </a:r>
            <a:r>
              <a:rPr lang="fr-FR" dirty="0" smtClean="0"/>
              <a:t> (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controls</a:t>
            </a:r>
            <a:r>
              <a:rPr lang="fr-FR" dirty="0" smtClean="0"/>
              <a:t>) and </a:t>
            </a:r>
            <a:r>
              <a:rPr lang="fr-FR" dirty="0" err="1" smtClean="0"/>
              <a:t>matching</a:t>
            </a:r>
            <a:endParaRPr lang="fr-F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Finding</a:t>
            </a:r>
            <a:r>
              <a:rPr lang="fr-FR" dirty="0" smtClean="0"/>
              <a:t> a </a:t>
            </a:r>
            <a:r>
              <a:rPr lang="fr-FR" dirty="0" err="1" smtClean="0"/>
              <a:t>credible</a:t>
            </a:r>
            <a:r>
              <a:rPr lang="fr-FR" dirty="0" smtClean="0"/>
              <a:t> </a:t>
            </a:r>
            <a:r>
              <a:rPr lang="fr-FR" dirty="0" err="1" smtClean="0"/>
              <a:t>counterfactual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935157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199" y="1825624"/>
            <a:ext cx="5633853" cy="5000419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smtClean="0"/>
              <a:t>The 2019 Laureates </a:t>
            </a:r>
            <a:r>
              <a:rPr lang="en-US" dirty="0"/>
              <a:t>have introduced a </a:t>
            </a:r>
            <a:r>
              <a:rPr lang="en-US" b="1" dirty="0"/>
              <a:t>new approach to obtaining reliable answers </a:t>
            </a:r>
            <a:r>
              <a:rPr lang="en-US" dirty="0"/>
              <a:t>about the </a:t>
            </a:r>
            <a:r>
              <a:rPr lang="en-US" b="1" dirty="0"/>
              <a:t>best ways to fight global poverty</a:t>
            </a:r>
            <a:r>
              <a:rPr lang="en-US" dirty="0"/>
              <a:t>. In brief, it involves dividing this issue into </a:t>
            </a:r>
            <a:r>
              <a:rPr lang="en-US" b="1" dirty="0"/>
              <a:t>smaller, more manageable, questions </a:t>
            </a:r>
            <a:r>
              <a:rPr lang="en-US" dirty="0"/>
              <a:t>– for example, the most effective interventions for improving educational outcomes or child health. They have shown that these smaller, more precise, questions are often best answered via </a:t>
            </a:r>
            <a:r>
              <a:rPr lang="en-US" b="1" dirty="0"/>
              <a:t>carefully designed experiments </a:t>
            </a:r>
            <a:r>
              <a:rPr lang="en-US" dirty="0"/>
              <a:t>among the people who are most affected.</a:t>
            </a:r>
          </a:p>
          <a:p>
            <a:pPr marL="0" indent="0" algn="just">
              <a:buNone/>
            </a:pPr>
            <a:r>
              <a:rPr lang="en-US" dirty="0"/>
              <a:t>The Laureates’ research findings – and those of the researchers following in their footsteps – have dramatically improved our ability to fight poverty in practice. </a:t>
            </a:r>
          </a:p>
          <a:p>
            <a:endParaRPr lang="fr-F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35096" y="459110"/>
            <a:ext cx="10515600" cy="782357"/>
          </a:xfrm>
        </p:spPr>
        <p:txBody>
          <a:bodyPr/>
          <a:lstStyle/>
          <a:p>
            <a:r>
              <a:rPr lang="fr-FR" dirty="0" err="1" smtClean="0"/>
              <a:t>Randomized</a:t>
            </a:r>
            <a:r>
              <a:rPr lang="fr-FR" dirty="0" smtClean="0"/>
              <a:t> </a:t>
            </a:r>
            <a:r>
              <a:rPr lang="fr-FR" dirty="0" err="1" smtClean="0"/>
              <a:t>Controlled</a:t>
            </a:r>
            <a:r>
              <a:rPr lang="fr-FR" dirty="0" smtClean="0"/>
              <a:t> Trial</a:t>
            </a:r>
            <a:endParaRPr lang="fr-FR" dirty="0"/>
          </a:p>
        </p:txBody>
      </p:sp>
      <p:pic>
        <p:nvPicPr>
          <p:cNvPr id="4" name="Picture 2" descr="https://pbs.twimg.com/media/EG1HoZOXkAAiH56.jpg:large">
            <a:extLst>
              <a:ext uri="{FF2B5EF4-FFF2-40B4-BE49-F238E27FC236}">
                <a16:creationId xmlns:a16="http://schemas.microsoft.com/office/drawing/2014/main" id="{49B4B52A-60FF-4B51-AA4A-9D00C23C10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580" y="1825625"/>
            <a:ext cx="5000419" cy="5000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06674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6872756" y="3551632"/>
            <a:ext cx="5319244" cy="33127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75672" y="1742496"/>
            <a:ext cx="10905699" cy="4159539"/>
          </a:xfrm>
        </p:spPr>
        <p:txBody>
          <a:bodyPr/>
          <a:lstStyle/>
          <a:p>
            <a:pPr>
              <a:buFont typeface="Arial" panose="020B0604020202020204" pitchFamily="34" charset="0"/>
              <a:buChar char="="/>
            </a:pPr>
            <a:r>
              <a:rPr lang="fr-FR" b="1" dirty="0" smtClean="0">
                <a:solidFill>
                  <a:schemeClr val="tx2"/>
                </a:solidFill>
              </a:rPr>
              <a:t>Gold Standard </a:t>
            </a:r>
          </a:p>
          <a:p>
            <a:r>
              <a:rPr lang="fr-FR" dirty="0" err="1" smtClean="0"/>
              <a:t>Random</a:t>
            </a:r>
            <a:r>
              <a:rPr lang="fr-FR" dirty="0" smtClean="0"/>
              <a:t> allocation of </a:t>
            </a:r>
            <a:r>
              <a:rPr lang="fr-FR" dirty="0" err="1" smtClean="0"/>
              <a:t>individuals</a:t>
            </a:r>
            <a:r>
              <a:rPr lang="fr-FR" dirty="0" smtClean="0"/>
              <a:t> or clusters of </a:t>
            </a:r>
            <a:r>
              <a:rPr lang="fr-FR" dirty="0" err="1" smtClean="0"/>
              <a:t>individuals</a:t>
            </a:r>
            <a:r>
              <a:rPr lang="fr-FR" dirty="0" smtClean="0"/>
              <a:t> (i.e. </a:t>
            </a:r>
            <a:r>
              <a:rPr lang="fr-FR" dirty="0" err="1" smtClean="0"/>
              <a:t>farmer</a:t>
            </a:r>
            <a:r>
              <a:rPr lang="fr-FR" dirty="0" smtClean="0"/>
              <a:t> groups, villages, ...) </a:t>
            </a:r>
            <a:r>
              <a:rPr lang="fr-FR" dirty="0" err="1" smtClean="0"/>
              <a:t>into</a:t>
            </a:r>
            <a:endParaRPr lang="fr-FR" dirty="0" smtClean="0"/>
          </a:p>
          <a:p>
            <a:pPr lvl="1"/>
            <a:r>
              <a:rPr lang="fr-FR" sz="2000" b="1" dirty="0" err="1" smtClean="0">
                <a:solidFill>
                  <a:srgbClr val="C00000"/>
                </a:solidFill>
              </a:rPr>
              <a:t>Treatment</a:t>
            </a:r>
            <a:r>
              <a:rPr lang="fr-FR" sz="2000" b="1" dirty="0" smtClean="0">
                <a:solidFill>
                  <a:srgbClr val="C00000"/>
                </a:solidFill>
              </a:rPr>
              <a:t> group</a:t>
            </a:r>
          </a:p>
          <a:p>
            <a:pPr lvl="1"/>
            <a:r>
              <a:rPr lang="fr-FR" sz="2000" b="1" dirty="0" smtClean="0">
                <a:solidFill>
                  <a:schemeClr val="tx2"/>
                </a:solidFill>
              </a:rPr>
              <a:t>Control group</a:t>
            </a:r>
          </a:p>
          <a:p>
            <a:pPr lvl="1"/>
            <a:endParaRPr lang="fr-FR" sz="20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Randomized</a:t>
            </a:r>
            <a:r>
              <a:rPr lang="fr-FR" dirty="0" smtClean="0"/>
              <a:t> </a:t>
            </a:r>
            <a:r>
              <a:rPr lang="fr-FR" dirty="0" err="1" smtClean="0"/>
              <a:t>Controlled</a:t>
            </a:r>
            <a:r>
              <a:rPr lang="fr-FR" dirty="0" smtClean="0"/>
              <a:t> Trial</a:t>
            </a:r>
            <a:endParaRPr lang="fr-FR" dirty="0"/>
          </a:p>
        </p:txBody>
      </p:sp>
      <p:pic>
        <p:nvPicPr>
          <p:cNvPr id="4" name="Picture 3" descr="A picture containing chart&#10;&#10;Description automatically generated">
            <a:extLst>
              <a:ext uri="{FF2B5EF4-FFF2-40B4-BE49-F238E27FC236}">
                <a16:creationId xmlns:a16="http://schemas.microsoft.com/office/drawing/2014/main" id="{FF2464FC-4D74-B049-98F0-AD7D253899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722" y="4049486"/>
            <a:ext cx="5743017" cy="2808514"/>
          </a:xfrm>
          <a:prstGeom prst="rect">
            <a:avLst/>
          </a:prstGeom>
        </p:spPr>
      </p:pic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F2C5DD5A-7938-7E4F-9585-176D9283AB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3646" y="4049486"/>
            <a:ext cx="862284" cy="889022"/>
          </a:xfrm>
          <a:prstGeom prst="rect">
            <a:avLst/>
          </a:prstGeom>
        </p:spPr>
      </p:pic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C1135417-3F74-5048-BB31-F9C373AB72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43" t="-483" r="4817" b="4606"/>
          <a:stretch/>
        </p:blipFill>
        <p:spPr>
          <a:xfrm>
            <a:off x="7740615" y="4037611"/>
            <a:ext cx="840247" cy="889022"/>
          </a:xfrm>
          <a:prstGeom prst="rect">
            <a:avLst/>
          </a:prstGeom>
        </p:spPr>
      </p:pic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C1135417-3F74-5048-BB31-F9C373AB72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43" t="-483" r="4817" b="4606"/>
          <a:stretch/>
        </p:blipFill>
        <p:spPr>
          <a:xfrm>
            <a:off x="8611435" y="4053461"/>
            <a:ext cx="840247" cy="889022"/>
          </a:xfrm>
          <a:prstGeom prst="rect">
            <a:avLst/>
          </a:prstGeom>
        </p:spPr>
      </p:pic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C1135417-3F74-5048-BB31-F9C373AB72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43" t="-483" r="4817" b="4606"/>
          <a:stretch/>
        </p:blipFill>
        <p:spPr>
          <a:xfrm>
            <a:off x="9472394" y="4037611"/>
            <a:ext cx="840247" cy="889022"/>
          </a:xfrm>
          <a:prstGeom prst="rect">
            <a:avLst/>
          </a:prstGeom>
        </p:spPr>
      </p:pic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F2C5DD5A-7938-7E4F-9585-176D9283AB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2503" y="4049486"/>
            <a:ext cx="862284" cy="889022"/>
          </a:xfrm>
          <a:prstGeom prst="rect">
            <a:avLst/>
          </a:prstGeom>
        </p:spPr>
      </p:pic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F2C5DD5A-7938-7E4F-9585-176D9283AB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5470" y="4037611"/>
            <a:ext cx="862284" cy="889022"/>
          </a:xfrm>
          <a:prstGeom prst="rect">
            <a:avLst/>
          </a:prstGeom>
        </p:spPr>
      </p:pic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C1135417-3F74-5048-BB31-F9C373AB72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43" t="-483" r="4817" b="4606"/>
          <a:stretch/>
        </p:blipFill>
        <p:spPr>
          <a:xfrm>
            <a:off x="6854665" y="4992097"/>
            <a:ext cx="840247" cy="889022"/>
          </a:xfrm>
          <a:prstGeom prst="rect">
            <a:avLst/>
          </a:prstGeom>
        </p:spPr>
      </p:pic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F2C5DD5A-7938-7E4F-9585-176D9283AB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8640" y="5009232"/>
            <a:ext cx="862284" cy="889022"/>
          </a:xfrm>
          <a:prstGeom prst="rect">
            <a:avLst/>
          </a:prstGeom>
        </p:spPr>
      </p:pic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F2C5DD5A-7938-7E4F-9585-176D9283AB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6186" y="5009232"/>
            <a:ext cx="862284" cy="889022"/>
          </a:xfrm>
          <a:prstGeom prst="rect">
            <a:avLst/>
          </a:prstGeom>
        </p:spPr>
      </p:pic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C1135417-3F74-5048-BB31-F9C373AB72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43" t="-483" r="4817" b="4606"/>
          <a:stretch/>
        </p:blipFill>
        <p:spPr>
          <a:xfrm>
            <a:off x="9453233" y="5001656"/>
            <a:ext cx="840247" cy="889022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F2C5DD5A-7938-7E4F-9585-176D9283AB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2641" y="5024888"/>
            <a:ext cx="862284" cy="889022"/>
          </a:xfrm>
          <a:prstGeom prst="rect">
            <a:avLst/>
          </a:prstGeom>
        </p:spPr>
      </p:pic>
      <p:pic>
        <p:nvPicPr>
          <p:cNvPr id="17" name="Picture 16" descr="Icon&#10;&#10;Description automatically generated">
            <a:extLst>
              <a:ext uri="{FF2B5EF4-FFF2-40B4-BE49-F238E27FC236}">
                <a16:creationId xmlns:a16="http://schemas.microsoft.com/office/drawing/2014/main" id="{C1135417-3F74-5048-BB31-F9C373AB72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43" t="-483" r="4817" b="4606"/>
          <a:stretch/>
        </p:blipFill>
        <p:spPr>
          <a:xfrm>
            <a:off x="11184787" y="5009570"/>
            <a:ext cx="840247" cy="889022"/>
          </a:xfrm>
          <a:prstGeom prst="rect">
            <a:avLst/>
          </a:prstGeom>
        </p:spPr>
      </p:pic>
      <p:pic>
        <p:nvPicPr>
          <p:cNvPr id="18" name="Picture 17" descr="Icon&#10;&#10;Description automatically generated">
            <a:extLst>
              <a:ext uri="{FF2B5EF4-FFF2-40B4-BE49-F238E27FC236}">
                <a16:creationId xmlns:a16="http://schemas.microsoft.com/office/drawing/2014/main" id="{F2C5DD5A-7938-7E4F-9585-176D9283AB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2726" y="5975387"/>
            <a:ext cx="862284" cy="889022"/>
          </a:xfrm>
          <a:prstGeom prst="rect">
            <a:avLst/>
          </a:prstGeom>
        </p:spPr>
      </p:pic>
      <p:pic>
        <p:nvPicPr>
          <p:cNvPr id="19" name="Picture 18" descr="Icon&#10;&#10;Description automatically generated">
            <a:extLst>
              <a:ext uri="{FF2B5EF4-FFF2-40B4-BE49-F238E27FC236}">
                <a16:creationId xmlns:a16="http://schemas.microsoft.com/office/drawing/2014/main" id="{C1135417-3F74-5048-BB31-F9C373AB72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43" t="-483" r="4817" b="4606"/>
          <a:stretch/>
        </p:blipFill>
        <p:spPr>
          <a:xfrm>
            <a:off x="7703299" y="5913910"/>
            <a:ext cx="840247" cy="889022"/>
          </a:xfrm>
          <a:prstGeom prst="rect">
            <a:avLst/>
          </a:prstGeom>
        </p:spPr>
      </p:pic>
      <p:pic>
        <p:nvPicPr>
          <p:cNvPr id="20" name="Picture 19" descr="Icon&#10;&#10;Description automatically generated">
            <a:extLst>
              <a:ext uri="{FF2B5EF4-FFF2-40B4-BE49-F238E27FC236}">
                <a16:creationId xmlns:a16="http://schemas.microsoft.com/office/drawing/2014/main" id="{F2C5DD5A-7938-7E4F-9585-176D9283AB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5890" y="5965003"/>
            <a:ext cx="862284" cy="889022"/>
          </a:xfrm>
          <a:prstGeom prst="rect">
            <a:avLst/>
          </a:prstGeom>
        </p:spPr>
      </p:pic>
      <p:pic>
        <p:nvPicPr>
          <p:cNvPr id="21" name="Picture 20" descr="Icon&#10;&#10;Description automatically generated">
            <a:extLst>
              <a:ext uri="{FF2B5EF4-FFF2-40B4-BE49-F238E27FC236}">
                <a16:creationId xmlns:a16="http://schemas.microsoft.com/office/drawing/2014/main" id="{C1135417-3F74-5048-BB31-F9C373AB72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43" t="-483" r="4817" b="4606"/>
          <a:stretch/>
        </p:blipFill>
        <p:spPr>
          <a:xfrm>
            <a:off x="9468470" y="5932805"/>
            <a:ext cx="840247" cy="889022"/>
          </a:xfrm>
          <a:prstGeom prst="rect">
            <a:avLst/>
          </a:prstGeom>
        </p:spPr>
      </p:pic>
      <p:pic>
        <p:nvPicPr>
          <p:cNvPr id="22" name="Picture 21" descr="Icon&#10;&#10;Description automatically generated">
            <a:extLst>
              <a:ext uri="{FF2B5EF4-FFF2-40B4-BE49-F238E27FC236}">
                <a16:creationId xmlns:a16="http://schemas.microsoft.com/office/drawing/2014/main" id="{F2C5DD5A-7938-7E4F-9585-176D9283AB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2503" y="5939287"/>
            <a:ext cx="862284" cy="889022"/>
          </a:xfrm>
          <a:prstGeom prst="rect">
            <a:avLst/>
          </a:prstGeom>
        </p:spPr>
      </p:pic>
      <p:pic>
        <p:nvPicPr>
          <p:cNvPr id="23" name="Picture 22" descr="Icon&#10;&#10;Description automatically generated">
            <a:extLst>
              <a:ext uri="{FF2B5EF4-FFF2-40B4-BE49-F238E27FC236}">
                <a16:creationId xmlns:a16="http://schemas.microsoft.com/office/drawing/2014/main" id="{C1135417-3F74-5048-BB31-F9C373AB72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43" t="-483" r="4817" b="4606"/>
          <a:stretch/>
        </p:blipFill>
        <p:spPr>
          <a:xfrm>
            <a:off x="11198573" y="5927678"/>
            <a:ext cx="840247" cy="889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338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75672" y="1742496"/>
            <a:ext cx="10905699" cy="4159539"/>
          </a:xfrm>
        </p:spPr>
        <p:txBody>
          <a:bodyPr/>
          <a:lstStyle/>
          <a:p>
            <a:r>
              <a:rPr lang="fr-FR" dirty="0" err="1" smtClean="0"/>
              <a:t>Because</a:t>
            </a:r>
            <a:r>
              <a:rPr lang="fr-FR" dirty="0" smtClean="0"/>
              <a:t> </a:t>
            </a:r>
            <a:r>
              <a:rPr lang="fr-FR" dirty="0"/>
              <a:t>the groups are </a:t>
            </a:r>
            <a:r>
              <a:rPr lang="fr-FR" dirty="0" err="1"/>
              <a:t>created</a:t>
            </a:r>
            <a:r>
              <a:rPr lang="fr-FR" dirty="0"/>
              <a:t> by </a:t>
            </a:r>
            <a:r>
              <a:rPr lang="fr-FR" dirty="0" err="1" smtClean="0"/>
              <a:t>randomization</a:t>
            </a:r>
            <a:r>
              <a:rPr lang="fr-FR" dirty="0" smtClean="0"/>
              <a:t> (in a </a:t>
            </a:r>
            <a:r>
              <a:rPr lang="fr-FR" dirty="0" err="1" smtClean="0"/>
              <a:t>sufficiently</a:t>
            </a:r>
            <a:r>
              <a:rPr lang="fr-FR" dirty="0" smtClean="0"/>
              <a:t> large </a:t>
            </a:r>
            <a:r>
              <a:rPr lang="fr-FR" dirty="0" err="1" smtClean="0"/>
              <a:t>sample</a:t>
            </a:r>
            <a:r>
              <a:rPr lang="fr-FR" dirty="0" smtClean="0"/>
              <a:t>), </a:t>
            </a:r>
            <a:r>
              <a:rPr lang="fr-FR" dirty="0" err="1"/>
              <a:t>they</a:t>
            </a:r>
            <a:r>
              <a:rPr lang="fr-FR" dirty="0"/>
              <a:t> are </a:t>
            </a:r>
            <a:r>
              <a:rPr lang="fr-FR" dirty="0" err="1"/>
              <a:t>expected</a:t>
            </a:r>
            <a:r>
              <a:rPr lang="fr-FR" dirty="0"/>
              <a:t> to </a:t>
            </a:r>
            <a:r>
              <a:rPr lang="fr-FR" dirty="0" err="1"/>
              <a:t>be</a:t>
            </a:r>
            <a:r>
              <a:rPr lang="fr-FR" dirty="0"/>
              <a:t> </a:t>
            </a:r>
            <a:r>
              <a:rPr lang="fr-FR" dirty="0" err="1"/>
              <a:t>statistically</a:t>
            </a:r>
            <a:r>
              <a:rPr lang="fr-FR" dirty="0"/>
              <a:t> </a:t>
            </a:r>
            <a:r>
              <a:rPr lang="fr-FR" dirty="0" err="1" smtClean="0"/>
              <a:t>identical</a:t>
            </a:r>
            <a:r>
              <a:rPr lang="fr-FR" dirty="0" smtClean="0"/>
              <a:t> </a:t>
            </a:r>
          </a:p>
          <a:p>
            <a:endParaRPr lang="fr-FR" dirty="0"/>
          </a:p>
          <a:p>
            <a:r>
              <a:rPr lang="fr-FR" dirty="0"/>
              <a:t>Control group = </a:t>
            </a:r>
            <a:r>
              <a:rPr lang="fr-FR" dirty="0" err="1"/>
              <a:t>Counterfactual</a:t>
            </a:r>
            <a:endParaRPr lang="fr-FR" dirty="0"/>
          </a:p>
          <a:p>
            <a:endParaRPr lang="fr-FR" dirty="0"/>
          </a:p>
          <a:p>
            <a:pPr marL="0" indent="0" algn="ctr">
              <a:buNone/>
            </a:pPr>
            <a:r>
              <a:rPr lang="fr-FR" b="1" dirty="0" err="1">
                <a:solidFill>
                  <a:srgbClr val="C00000"/>
                </a:solidFill>
              </a:rPr>
              <a:t>Outcomes</a:t>
            </a:r>
            <a:r>
              <a:rPr lang="fr-FR" b="1" dirty="0">
                <a:solidFill>
                  <a:srgbClr val="C00000"/>
                </a:solidFill>
              </a:rPr>
              <a:t> </a:t>
            </a:r>
            <a:r>
              <a:rPr lang="fr-FR" b="1" dirty="0" err="1">
                <a:solidFill>
                  <a:srgbClr val="C00000"/>
                </a:solidFill>
              </a:rPr>
              <a:t>treatment</a:t>
            </a:r>
            <a:r>
              <a:rPr lang="fr-FR" b="1" dirty="0">
                <a:solidFill>
                  <a:srgbClr val="C00000"/>
                </a:solidFill>
              </a:rPr>
              <a:t> group </a:t>
            </a:r>
            <a:r>
              <a:rPr lang="fr-FR" b="1" dirty="0">
                <a:solidFill>
                  <a:schemeClr val="tx2"/>
                </a:solidFill>
              </a:rPr>
              <a:t>– </a:t>
            </a:r>
            <a:r>
              <a:rPr lang="fr-FR" b="1" dirty="0" err="1">
                <a:solidFill>
                  <a:schemeClr val="tx2"/>
                </a:solidFill>
              </a:rPr>
              <a:t>Outcomes</a:t>
            </a:r>
            <a:r>
              <a:rPr lang="fr-FR" b="1" dirty="0">
                <a:solidFill>
                  <a:schemeClr val="tx2"/>
                </a:solidFill>
              </a:rPr>
              <a:t> control group </a:t>
            </a:r>
            <a:r>
              <a:rPr lang="fr-FR" b="1" dirty="0"/>
              <a:t>= Impact </a:t>
            </a:r>
            <a:r>
              <a:rPr lang="fr-FR" b="1" dirty="0" err="1"/>
              <a:t>policy</a:t>
            </a:r>
            <a:r>
              <a:rPr lang="fr-FR" b="1" dirty="0"/>
              <a:t>/programme</a:t>
            </a:r>
          </a:p>
          <a:p>
            <a:pPr lvl="1"/>
            <a:endParaRPr lang="fr-FR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Randomized</a:t>
            </a:r>
            <a:r>
              <a:rPr lang="fr-FR" dirty="0" smtClean="0"/>
              <a:t> </a:t>
            </a:r>
            <a:r>
              <a:rPr lang="fr-FR" dirty="0" err="1" smtClean="0"/>
              <a:t>Controlled</a:t>
            </a:r>
            <a:r>
              <a:rPr lang="fr-FR" dirty="0" smtClean="0"/>
              <a:t> Trial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511248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75672" y="1742496"/>
            <a:ext cx="10905699" cy="4159539"/>
          </a:xfrm>
        </p:spPr>
        <p:txBody>
          <a:bodyPr/>
          <a:lstStyle/>
          <a:p>
            <a:r>
              <a:rPr lang="fr-FR" dirty="0" err="1" smtClean="0"/>
              <a:t>Randomization</a:t>
            </a:r>
            <a:r>
              <a:rPr lang="fr-FR" dirty="0" smtClean="0"/>
              <a:t> </a:t>
            </a:r>
            <a:r>
              <a:rPr lang="fr-FR" dirty="0" err="1"/>
              <a:t>needs</a:t>
            </a:r>
            <a:r>
              <a:rPr lang="fr-FR" dirty="0"/>
              <a:t> to </a:t>
            </a:r>
            <a:r>
              <a:rPr lang="fr-FR" dirty="0" err="1"/>
              <a:t>be</a:t>
            </a:r>
            <a:r>
              <a:rPr lang="fr-FR" dirty="0"/>
              <a:t> </a:t>
            </a:r>
            <a:r>
              <a:rPr lang="fr-FR" dirty="0" err="1"/>
              <a:t>done</a:t>
            </a:r>
            <a:r>
              <a:rPr lang="fr-FR" dirty="0"/>
              <a:t> </a:t>
            </a:r>
            <a:r>
              <a:rPr lang="fr-FR" dirty="0" smtClean="0"/>
              <a:t>(</a:t>
            </a:r>
            <a:r>
              <a:rPr lang="fr-FR" dirty="0" err="1" smtClean="0"/>
              <a:t>well</a:t>
            </a:r>
            <a:r>
              <a:rPr lang="fr-FR" dirty="0" smtClean="0"/>
              <a:t>) BEFORE the </a:t>
            </a:r>
            <a:r>
              <a:rPr lang="fr-FR" dirty="0" err="1"/>
              <a:t>start</a:t>
            </a:r>
            <a:r>
              <a:rPr lang="fr-FR" dirty="0"/>
              <a:t> of </a:t>
            </a:r>
            <a:r>
              <a:rPr lang="fr-FR" dirty="0" err="1"/>
              <a:t>any</a:t>
            </a:r>
            <a:r>
              <a:rPr lang="fr-FR" dirty="0"/>
              <a:t> </a:t>
            </a:r>
            <a:r>
              <a:rPr lang="fr-FR" dirty="0" err="1"/>
              <a:t>policy</a:t>
            </a:r>
            <a:r>
              <a:rPr lang="fr-FR" dirty="0"/>
              <a:t>/programme </a:t>
            </a:r>
            <a:r>
              <a:rPr lang="fr-FR" dirty="0" err="1" smtClean="0"/>
              <a:t>activies</a:t>
            </a:r>
            <a:endParaRPr lang="fr-FR" dirty="0" smtClean="0"/>
          </a:p>
          <a:p>
            <a:pPr>
              <a:buFont typeface="Arial" panose="020B0604020202020204" pitchFamily="34" charset="0"/>
              <a:buChar char="→"/>
            </a:pPr>
            <a:endParaRPr lang="fr-FR" dirty="0" smtClean="0"/>
          </a:p>
          <a:p>
            <a:r>
              <a:rPr lang="fr-FR" dirty="0" err="1" smtClean="0"/>
              <a:t>Randomization</a:t>
            </a:r>
            <a:r>
              <a:rPr lang="fr-FR" dirty="0" smtClean="0"/>
              <a:t> </a:t>
            </a:r>
            <a:r>
              <a:rPr lang="fr-FR" dirty="0" err="1" smtClean="0"/>
              <a:t>requires</a:t>
            </a:r>
            <a:r>
              <a:rPr lang="fr-FR" dirty="0" smtClean="0"/>
              <a:t> a « </a:t>
            </a:r>
            <a:r>
              <a:rPr lang="fr-FR" dirty="0" err="1" smtClean="0"/>
              <a:t>list</a:t>
            </a:r>
            <a:r>
              <a:rPr lang="fr-FR" dirty="0" smtClean="0"/>
              <a:t> »(= </a:t>
            </a:r>
            <a:r>
              <a:rPr lang="fr-FR" dirty="0" err="1" smtClean="0"/>
              <a:t>sampling</a:t>
            </a:r>
            <a:r>
              <a:rPr lang="fr-FR" dirty="0" smtClean="0"/>
              <a:t> frame) of </a:t>
            </a:r>
            <a:r>
              <a:rPr lang="fr-FR" dirty="0" err="1" smtClean="0"/>
              <a:t>eligible</a:t>
            </a:r>
            <a:r>
              <a:rPr lang="fr-FR" dirty="0" smtClean="0"/>
              <a:t> </a:t>
            </a:r>
            <a:r>
              <a:rPr lang="fr-FR" dirty="0" err="1" smtClean="0"/>
              <a:t>individuals</a:t>
            </a:r>
            <a:r>
              <a:rPr lang="fr-FR" dirty="0" smtClean="0"/>
              <a:t> or clusters</a:t>
            </a:r>
          </a:p>
          <a:p>
            <a:pPr lvl="1"/>
            <a:r>
              <a:rPr lang="fr-FR" dirty="0" smtClean="0"/>
              <a:t>Certain </a:t>
            </a:r>
            <a:r>
              <a:rPr lang="fr-FR" dirty="0" err="1"/>
              <a:t>criteria</a:t>
            </a:r>
            <a:r>
              <a:rPr lang="fr-FR" dirty="0"/>
              <a:t> </a:t>
            </a:r>
            <a:r>
              <a:rPr lang="fr-FR" dirty="0" err="1"/>
              <a:t>can</a:t>
            </a:r>
            <a:r>
              <a:rPr lang="fr-FR" dirty="0"/>
              <a:t> </a:t>
            </a:r>
            <a:r>
              <a:rPr lang="fr-FR" dirty="0" err="1"/>
              <a:t>be</a:t>
            </a:r>
            <a:r>
              <a:rPr lang="fr-FR" dirty="0"/>
              <a:t> </a:t>
            </a:r>
            <a:r>
              <a:rPr lang="fr-FR" dirty="0" err="1"/>
              <a:t>imposed</a:t>
            </a:r>
            <a:r>
              <a:rPr lang="fr-FR" dirty="0"/>
              <a:t> for people/clusters to </a:t>
            </a:r>
            <a:r>
              <a:rPr lang="fr-FR" dirty="0" err="1"/>
              <a:t>be</a:t>
            </a:r>
            <a:r>
              <a:rPr lang="fr-FR" dirty="0"/>
              <a:t> </a:t>
            </a:r>
            <a:r>
              <a:rPr lang="fr-FR" dirty="0" err="1"/>
              <a:t>included</a:t>
            </a:r>
            <a:r>
              <a:rPr lang="fr-FR" dirty="0"/>
              <a:t> in the </a:t>
            </a:r>
            <a:r>
              <a:rPr lang="fr-FR" dirty="0" err="1"/>
              <a:t>list</a:t>
            </a:r>
            <a:r>
              <a:rPr lang="fr-FR" dirty="0"/>
              <a:t>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i="1" dirty="0" err="1" smtClean="0">
                <a:solidFill>
                  <a:schemeClr val="accent1"/>
                </a:solidFill>
              </a:rPr>
              <a:t>Only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farmers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who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grow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maize</a:t>
            </a:r>
            <a:r>
              <a:rPr lang="fr-FR" i="1" dirty="0" smtClean="0">
                <a:solidFill>
                  <a:schemeClr val="accent1"/>
                </a:solidFill>
              </a:rPr>
              <a:t>, of a certain </a:t>
            </a:r>
            <a:r>
              <a:rPr lang="fr-FR" i="1" dirty="0" err="1" smtClean="0">
                <a:solidFill>
                  <a:schemeClr val="accent1"/>
                </a:solidFill>
              </a:rPr>
              <a:t>age</a:t>
            </a:r>
            <a:r>
              <a:rPr lang="fr-FR" i="1" dirty="0" smtClean="0">
                <a:solidFill>
                  <a:schemeClr val="accent1"/>
                </a:solidFill>
              </a:rPr>
              <a:t>, </a:t>
            </a:r>
            <a:r>
              <a:rPr lang="fr-FR" i="1" dirty="0" err="1" smtClean="0">
                <a:solidFill>
                  <a:schemeClr val="accent1"/>
                </a:solidFill>
              </a:rPr>
              <a:t>who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signed</a:t>
            </a:r>
            <a:r>
              <a:rPr lang="fr-FR" i="1" dirty="0" smtClean="0">
                <a:solidFill>
                  <a:schemeClr val="accent1"/>
                </a:solidFill>
              </a:rPr>
              <a:t> up and </a:t>
            </a:r>
            <a:r>
              <a:rPr lang="fr-FR" i="1" dirty="0" err="1" smtClean="0">
                <a:solidFill>
                  <a:schemeClr val="accent1"/>
                </a:solidFill>
              </a:rPr>
              <a:t>therefore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showed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willingness</a:t>
            </a:r>
            <a:r>
              <a:rPr lang="fr-FR" i="1" dirty="0" smtClean="0">
                <a:solidFill>
                  <a:schemeClr val="accent1"/>
                </a:solidFill>
              </a:rPr>
              <a:t> to </a:t>
            </a:r>
            <a:r>
              <a:rPr lang="fr-FR" i="1" dirty="0" err="1" smtClean="0">
                <a:solidFill>
                  <a:schemeClr val="accent1"/>
                </a:solidFill>
              </a:rPr>
              <a:t>participate</a:t>
            </a:r>
            <a:r>
              <a:rPr lang="fr-FR" i="1" dirty="0" smtClean="0">
                <a:solidFill>
                  <a:schemeClr val="accent1"/>
                </a:solidFill>
              </a:rPr>
              <a:t>, ...</a:t>
            </a:r>
            <a:br>
              <a:rPr lang="fr-FR" i="1" dirty="0" smtClean="0">
                <a:solidFill>
                  <a:schemeClr val="accent1"/>
                </a:solidFill>
              </a:rPr>
            </a:br>
            <a:r>
              <a:rPr lang="fr-FR" i="1" dirty="0" smtClean="0">
                <a:solidFill>
                  <a:schemeClr val="accent1"/>
                </a:solidFill>
              </a:rPr>
              <a:t/>
            </a:r>
            <a:br>
              <a:rPr lang="fr-FR" i="1" dirty="0" smtClean="0">
                <a:solidFill>
                  <a:schemeClr val="accent1"/>
                </a:solidFill>
              </a:rPr>
            </a:br>
            <a:r>
              <a:rPr lang="fr-FR" i="1" dirty="0" err="1" smtClean="0">
                <a:solidFill>
                  <a:schemeClr val="accent1"/>
                </a:solidFill>
              </a:rPr>
              <a:t>Only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cooperatives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that</a:t>
            </a:r>
            <a:r>
              <a:rPr lang="fr-FR" i="1" dirty="0" smtClean="0">
                <a:solidFill>
                  <a:schemeClr val="accent1"/>
                </a:solidFill>
              </a:rPr>
              <a:t> have </a:t>
            </a:r>
            <a:r>
              <a:rPr lang="fr-FR" i="1" dirty="0" err="1" smtClean="0">
                <a:solidFill>
                  <a:schemeClr val="accent1"/>
                </a:solidFill>
              </a:rPr>
              <a:t>existed</a:t>
            </a:r>
            <a:r>
              <a:rPr lang="fr-FR" i="1" dirty="0" smtClean="0">
                <a:solidFill>
                  <a:schemeClr val="accent1"/>
                </a:solidFill>
              </a:rPr>
              <a:t> at least a certain </a:t>
            </a:r>
            <a:r>
              <a:rPr lang="fr-FR" i="1" dirty="0" err="1" smtClean="0">
                <a:solidFill>
                  <a:schemeClr val="accent1"/>
                </a:solidFill>
              </a:rPr>
              <a:t>amount</a:t>
            </a:r>
            <a:r>
              <a:rPr lang="fr-FR" i="1" dirty="0" smtClean="0">
                <a:solidFill>
                  <a:schemeClr val="accent1"/>
                </a:solidFill>
              </a:rPr>
              <a:t> of </a:t>
            </a:r>
            <a:r>
              <a:rPr lang="fr-FR" i="1" dirty="0" err="1" smtClean="0">
                <a:solidFill>
                  <a:schemeClr val="accent1"/>
                </a:solidFill>
              </a:rPr>
              <a:t>years</a:t>
            </a:r>
            <a:r>
              <a:rPr lang="fr-FR" i="1" dirty="0" smtClean="0">
                <a:solidFill>
                  <a:schemeClr val="accent1"/>
                </a:solidFill>
              </a:rPr>
              <a:t>, </a:t>
            </a:r>
            <a:r>
              <a:rPr lang="fr-FR" i="1" dirty="0" err="1" smtClean="0">
                <a:solidFill>
                  <a:schemeClr val="accent1"/>
                </a:solidFill>
              </a:rPr>
              <a:t>with</a:t>
            </a:r>
            <a:r>
              <a:rPr lang="fr-FR" i="1" dirty="0" smtClean="0">
                <a:solidFill>
                  <a:schemeClr val="accent1"/>
                </a:solidFill>
              </a:rPr>
              <a:t> a certain </a:t>
            </a:r>
            <a:r>
              <a:rPr lang="fr-FR" i="1" dirty="0" err="1" smtClean="0">
                <a:solidFill>
                  <a:schemeClr val="accent1"/>
                </a:solidFill>
              </a:rPr>
              <a:t>amount</a:t>
            </a:r>
            <a:r>
              <a:rPr lang="fr-FR" i="1" dirty="0" smtClean="0">
                <a:solidFill>
                  <a:schemeClr val="accent1"/>
                </a:solidFill>
              </a:rPr>
              <a:t> of </a:t>
            </a:r>
            <a:r>
              <a:rPr lang="fr-FR" i="1" dirty="0" err="1" smtClean="0">
                <a:solidFill>
                  <a:schemeClr val="accent1"/>
                </a:solidFill>
              </a:rPr>
              <a:t>members</a:t>
            </a:r>
            <a:r>
              <a:rPr lang="fr-FR" i="1" dirty="0" smtClean="0">
                <a:solidFill>
                  <a:schemeClr val="accent1"/>
                </a:solidFill>
              </a:rPr>
              <a:t>, ...</a:t>
            </a:r>
          </a:p>
          <a:p>
            <a:pPr lvl="1"/>
            <a:endParaRPr lang="fr-FR" i="1" dirty="0"/>
          </a:p>
          <a:p>
            <a:r>
              <a:rPr lang="fr-FR" dirty="0" err="1" smtClean="0"/>
              <a:t>Randomly</a:t>
            </a:r>
            <a:r>
              <a:rPr lang="fr-FR" dirty="0" smtClean="0"/>
              <a:t> </a:t>
            </a:r>
            <a:r>
              <a:rPr lang="fr-FR" dirty="0" err="1" smtClean="0"/>
              <a:t>drawing</a:t>
            </a:r>
            <a:r>
              <a:rPr lang="fr-FR" dirty="0" smtClean="0"/>
              <a:t> </a:t>
            </a:r>
            <a:r>
              <a:rPr lang="fr-FR" dirty="0" err="1" smtClean="0"/>
              <a:t>individuals</a:t>
            </a:r>
            <a:r>
              <a:rPr lang="fr-FR" dirty="0" smtClean="0"/>
              <a:t> or clusters of </a:t>
            </a:r>
            <a:r>
              <a:rPr lang="fr-FR" dirty="0" err="1" smtClean="0"/>
              <a:t>individuals</a:t>
            </a:r>
            <a:r>
              <a:rPr lang="fr-FR" dirty="0" smtClean="0"/>
              <a:t> </a:t>
            </a:r>
            <a:r>
              <a:rPr lang="fr-FR" dirty="0" err="1" smtClean="0"/>
              <a:t>from</a:t>
            </a:r>
            <a:r>
              <a:rPr lang="fr-FR" dirty="0" smtClean="0"/>
              <a:t> a </a:t>
            </a:r>
            <a:r>
              <a:rPr lang="fr-FR" dirty="0" err="1" smtClean="0"/>
              <a:t>list</a:t>
            </a:r>
            <a:r>
              <a:rPr lang="fr-FR" dirty="0" smtClean="0"/>
              <a:t> (i.e. </a:t>
            </a:r>
            <a:r>
              <a:rPr lang="fr-FR" dirty="0" err="1" smtClean="0"/>
              <a:t>lottery</a:t>
            </a:r>
            <a:r>
              <a:rPr lang="fr-FR" dirty="0" smtClean="0"/>
              <a:t> </a:t>
            </a:r>
            <a:r>
              <a:rPr lang="fr-FR" dirty="0" err="1" smtClean="0"/>
              <a:t>draw</a:t>
            </a:r>
            <a:r>
              <a:rPr lang="fr-FR" dirty="0" smtClean="0"/>
              <a:t>)</a:t>
            </a: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Policy/programme </a:t>
            </a:r>
            <a:r>
              <a:rPr lang="fr-FR" dirty="0" err="1" smtClean="0">
                <a:solidFill>
                  <a:srgbClr val="C00000"/>
                </a:solidFill>
              </a:rPr>
              <a:t>implementer</a:t>
            </a:r>
            <a:r>
              <a:rPr lang="fr-FR" dirty="0" smtClean="0">
                <a:solidFill>
                  <a:srgbClr val="C00000"/>
                </a:solidFill>
              </a:rPr>
              <a:t> </a:t>
            </a:r>
            <a:r>
              <a:rPr lang="fr-FR" dirty="0" err="1" smtClean="0">
                <a:solidFill>
                  <a:srgbClr val="C00000"/>
                </a:solidFill>
              </a:rPr>
              <a:t>can</a:t>
            </a:r>
            <a:r>
              <a:rPr lang="fr-FR" dirty="0" smtClean="0">
                <a:solidFill>
                  <a:srgbClr val="C00000"/>
                </a:solidFill>
              </a:rPr>
              <a:t> not </a:t>
            </a:r>
            <a:r>
              <a:rPr lang="fr-FR" dirty="0" err="1" smtClean="0">
                <a:solidFill>
                  <a:srgbClr val="C00000"/>
                </a:solidFill>
              </a:rPr>
              <a:t>exert</a:t>
            </a:r>
            <a:r>
              <a:rPr lang="fr-FR" dirty="0" smtClean="0">
                <a:solidFill>
                  <a:srgbClr val="C00000"/>
                </a:solidFill>
              </a:rPr>
              <a:t> </a:t>
            </a:r>
            <a:r>
              <a:rPr lang="fr-FR" dirty="0" err="1" smtClean="0">
                <a:solidFill>
                  <a:srgbClr val="C00000"/>
                </a:solidFill>
              </a:rPr>
              <a:t>any</a:t>
            </a:r>
            <a:r>
              <a:rPr lang="fr-FR" dirty="0" smtClean="0">
                <a:solidFill>
                  <a:srgbClr val="C00000"/>
                </a:solidFill>
              </a:rPr>
              <a:t> influence over allocation </a:t>
            </a:r>
            <a:r>
              <a:rPr lang="fr-FR" dirty="0" err="1" smtClean="0">
                <a:solidFill>
                  <a:srgbClr val="C00000"/>
                </a:solidFill>
              </a:rPr>
              <a:t>into</a:t>
            </a:r>
            <a:r>
              <a:rPr lang="fr-FR" dirty="0" smtClean="0">
                <a:solidFill>
                  <a:srgbClr val="C00000"/>
                </a:solidFill>
              </a:rPr>
              <a:t> groups</a:t>
            </a:r>
          </a:p>
          <a:p>
            <a:endParaRPr lang="fr-FR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Randomized</a:t>
            </a:r>
            <a:r>
              <a:rPr lang="fr-FR" dirty="0" smtClean="0"/>
              <a:t> </a:t>
            </a:r>
            <a:r>
              <a:rPr lang="fr-FR" dirty="0" err="1" smtClean="0"/>
              <a:t>Controlled</a:t>
            </a:r>
            <a:r>
              <a:rPr lang="fr-FR" dirty="0" smtClean="0"/>
              <a:t> Trial: </a:t>
            </a:r>
            <a:r>
              <a:rPr lang="fr-FR" dirty="0" err="1" smtClean="0"/>
              <a:t>Practicalities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8525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RCT’s</a:t>
            </a:r>
            <a:r>
              <a:rPr lang="fr-FR" dirty="0" smtClean="0"/>
              <a:t> </a:t>
            </a:r>
            <a:r>
              <a:rPr lang="fr-FR" dirty="0" err="1" smtClean="0"/>
              <a:t>where</a:t>
            </a:r>
            <a:r>
              <a:rPr lang="fr-FR" dirty="0" smtClean="0"/>
              <a:t> the </a:t>
            </a:r>
            <a:r>
              <a:rPr lang="fr-FR" dirty="0" err="1" smtClean="0"/>
              <a:t>treatment</a:t>
            </a:r>
            <a:r>
              <a:rPr lang="fr-FR" dirty="0" smtClean="0"/>
              <a:t> group </a:t>
            </a:r>
            <a:r>
              <a:rPr lang="fr-FR" dirty="0" err="1" smtClean="0"/>
              <a:t>takes</a:t>
            </a:r>
            <a:r>
              <a:rPr lang="fr-FR" dirty="0" smtClean="0"/>
              <a:t> part in a programme/</a:t>
            </a:r>
            <a:r>
              <a:rPr lang="fr-FR" dirty="0" err="1" smtClean="0"/>
              <a:t>can</a:t>
            </a:r>
            <a:r>
              <a:rPr lang="fr-FR" dirty="0" smtClean="0"/>
              <a:t> </a:t>
            </a:r>
            <a:r>
              <a:rPr lang="fr-FR" dirty="0" err="1" smtClean="0"/>
              <a:t>benefit</a:t>
            </a:r>
            <a:r>
              <a:rPr lang="fr-FR" dirty="0" smtClean="0"/>
              <a:t> </a:t>
            </a:r>
            <a:r>
              <a:rPr lang="fr-FR" dirty="0" err="1" smtClean="0"/>
              <a:t>from</a:t>
            </a:r>
            <a:r>
              <a:rPr lang="fr-FR" dirty="0" smtClean="0"/>
              <a:t> a </a:t>
            </a:r>
            <a:r>
              <a:rPr lang="fr-FR" dirty="0" err="1" smtClean="0"/>
              <a:t>policy</a:t>
            </a:r>
            <a:r>
              <a:rPr lang="fr-FR" dirty="0" smtClean="0"/>
              <a:t> and the control group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excluded</a:t>
            </a:r>
            <a:r>
              <a:rPr lang="fr-FR" dirty="0" smtClean="0"/>
              <a:t> are </a:t>
            </a:r>
            <a:r>
              <a:rPr lang="fr-FR" dirty="0" err="1" smtClean="0"/>
              <a:t>most</a:t>
            </a:r>
            <a:r>
              <a:rPr lang="fr-FR" dirty="0" smtClean="0"/>
              <a:t> </a:t>
            </a:r>
            <a:r>
              <a:rPr lang="fr-FR" dirty="0" err="1" smtClean="0"/>
              <a:t>common</a:t>
            </a:r>
            <a:r>
              <a:rPr lang="fr-FR" dirty="0" smtClean="0"/>
              <a:t> and </a:t>
            </a:r>
            <a:r>
              <a:rPr lang="fr-FR" dirty="0" err="1" smtClean="0"/>
              <a:t>offer</a:t>
            </a:r>
            <a:r>
              <a:rPr lang="fr-FR" dirty="0" smtClean="0"/>
              <a:t> the best </a:t>
            </a:r>
            <a:r>
              <a:rPr lang="fr-FR" dirty="0" err="1" smtClean="0"/>
              <a:t>opportunities</a:t>
            </a:r>
            <a:r>
              <a:rPr lang="fr-FR" dirty="0" smtClean="0"/>
              <a:t> to </a:t>
            </a:r>
            <a:r>
              <a:rPr lang="fr-FR" dirty="0" err="1" smtClean="0"/>
              <a:t>confidently</a:t>
            </a:r>
            <a:r>
              <a:rPr lang="fr-FR" dirty="0" smtClean="0"/>
              <a:t> </a:t>
            </a:r>
            <a:r>
              <a:rPr lang="fr-FR" dirty="0" err="1" smtClean="0"/>
              <a:t>measure</a:t>
            </a:r>
            <a:r>
              <a:rPr lang="fr-FR" dirty="0" smtClean="0"/>
              <a:t> impact</a:t>
            </a:r>
            <a:br>
              <a:rPr lang="fr-FR" dirty="0" smtClean="0"/>
            </a:br>
            <a:endParaRPr lang="fr-FR" dirty="0" smtClean="0"/>
          </a:p>
          <a:p>
            <a:r>
              <a:rPr lang="fr-FR" dirty="0" smtClean="0"/>
              <a:t>But, </a:t>
            </a:r>
            <a:r>
              <a:rPr lang="fr-FR" dirty="0" err="1" smtClean="0"/>
              <a:t>you</a:t>
            </a:r>
            <a:r>
              <a:rPr lang="fr-FR" dirty="0" smtClean="0"/>
              <a:t> </a:t>
            </a:r>
            <a:r>
              <a:rPr lang="fr-FR" dirty="0" err="1" smtClean="0"/>
              <a:t>can</a:t>
            </a:r>
            <a:r>
              <a:rPr lang="fr-FR" dirty="0" smtClean="0"/>
              <a:t> </a:t>
            </a:r>
            <a:r>
              <a:rPr lang="fr-FR" dirty="0" err="1" smtClean="0"/>
              <a:t>randomize</a:t>
            </a:r>
            <a:r>
              <a:rPr lang="fr-FR" dirty="0" smtClean="0"/>
              <a:t> </a:t>
            </a:r>
            <a:r>
              <a:rPr lang="fr-FR" dirty="0" err="1" smtClean="0"/>
              <a:t>different</a:t>
            </a:r>
            <a:r>
              <a:rPr lang="fr-FR" dirty="0" smtClean="0"/>
              <a:t> aspects</a:t>
            </a:r>
          </a:p>
          <a:p>
            <a:pPr lvl="1"/>
            <a:r>
              <a:rPr lang="fr-FR" b="1" dirty="0" smtClean="0">
                <a:solidFill>
                  <a:schemeClr val="tx2"/>
                </a:solidFill>
              </a:rPr>
              <a:t>Access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Randomize</a:t>
            </a:r>
            <a:r>
              <a:rPr lang="fr-FR" dirty="0" smtClean="0"/>
              <a:t> </a:t>
            </a:r>
            <a:r>
              <a:rPr lang="fr-FR" dirty="0" err="1" smtClean="0"/>
              <a:t>which</a:t>
            </a:r>
            <a:r>
              <a:rPr lang="fr-FR" dirty="0" smtClean="0"/>
              <a:t> people or clusters </a:t>
            </a:r>
            <a:r>
              <a:rPr lang="fr-FR" dirty="0" err="1" smtClean="0"/>
              <a:t>will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able to </a:t>
            </a:r>
            <a:r>
              <a:rPr lang="fr-FR" dirty="0" err="1" smtClean="0"/>
              <a:t>participate</a:t>
            </a:r>
            <a:r>
              <a:rPr lang="fr-FR" dirty="0" smtClean="0"/>
              <a:t> in a programme/</a:t>
            </a:r>
            <a:r>
              <a:rPr lang="fr-FR" dirty="0" err="1" smtClean="0"/>
              <a:t>benefit</a:t>
            </a:r>
            <a:r>
              <a:rPr lang="fr-FR" dirty="0" smtClean="0"/>
              <a:t> </a:t>
            </a:r>
            <a:r>
              <a:rPr lang="fr-FR" dirty="0" err="1" smtClean="0"/>
              <a:t>from</a:t>
            </a:r>
            <a:r>
              <a:rPr lang="fr-FR" dirty="0" smtClean="0"/>
              <a:t> a </a:t>
            </a:r>
            <a:r>
              <a:rPr lang="fr-FR" dirty="0" err="1" smtClean="0"/>
              <a:t>policy</a:t>
            </a:r>
            <a:endParaRPr lang="fr-FR" dirty="0" smtClean="0"/>
          </a:p>
          <a:p>
            <a:pPr lvl="1"/>
            <a:r>
              <a:rPr lang="fr-FR" b="1" dirty="0" smtClean="0">
                <a:solidFill>
                  <a:schemeClr val="tx2"/>
                </a:solidFill>
              </a:rPr>
              <a:t>Timing (of </a:t>
            </a:r>
            <a:r>
              <a:rPr lang="fr-FR" b="1" dirty="0" err="1" smtClean="0">
                <a:solidFill>
                  <a:schemeClr val="tx2"/>
                </a:solidFill>
              </a:rPr>
              <a:t>access</a:t>
            </a:r>
            <a:r>
              <a:rPr lang="fr-FR" b="1" dirty="0" smtClean="0">
                <a:solidFill>
                  <a:schemeClr val="tx2"/>
                </a:solidFill>
              </a:rPr>
              <a:t>)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Randomize</a:t>
            </a:r>
            <a:r>
              <a:rPr lang="fr-FR" dirty="0" smtClean="0"/>
              <a:t> the </a:t>
            </a:r>
            <a:r>
              <a:rPr lang="fr-FR" dirty="0" err="1" smtClean="0"/>
              <a:t>starting</a:t>
            </a:r>
            <a:r>
              <a:rPr lang="fr-FR" dirty="0" smtClean="0"/>
              <a:t> time of </a:t>
            </a:r>
            <a:r>
              <a:rPr lang="fr-FR" dirty="0" err="1" smtClean="0"/>
              <a:t>when</a:t>
            </a:r>
            <a:r>
              <a:rPr lang="fr-FR" dirty="0" smtClean="0"/>
              <a:t> people or clusters </a:t>
            </a:r>
            <a:r>
              <a:rPr lang="fr-FR" dirty="0" err="1"/>
              <a:t>will</a:t>
            </a:r>
            <a:r>
              <a:rPr lang="fr-FR" dirty="0"/>
              <a:t> </a:t>
            </a:r>
            <a:r>
              <a:rPr lang="fr-FR" dirty="0" err="1"/>
              <a:t>be</a:t>
            </a:r>
            <a:r>
              <a:rPr lang="fr-FR" dirty="0"/>
              <a:t> able to </a:t>
            </a:r>
            <a:r>
              <a:rPr lang="fr-FR" dirty="0" err="1"/>
              <a:t>participate</a:t>
            </a:r>
            <a:r>
              <a:rPr lang="fr-FR" dirty="0"/>
              <a:t> in a programme/</a:t>
            </a:r>
            <a:r>
              <a:rPr lang="fr-FR" dirty="0" err="1"/>
              <a:t>benefit</a:t>
            </a:r>
            <a:r>
              <a:rPr lang="fr-FR" dirty="0"/>
              <a:t> </a:t>
            </a:r>
            <a:r>
              <a:rPr lang="fr-FR" dirty="0" err="1"/>
              <a:t>from</a:t>
            </a:r>
            <a:r>
              <a:rPr lang="fr-FR" dirty="0"/>
              <a:t> a </a:t>
            </a:r>
            <a:r>
              <a:rPr lang="fr-FR" dirty="0" err="1" smtClean="0"/>
              <a:t>policy</a:t>
            </a:r>
            <a:r>
              <a:rPr lang="fr-FR" dirty="0" smtClean="0"/>
              <a:t> (</a:t>
            </a:r>
            <a:r>
              <a:rPr lang="fr-FR" dirty="0" err="1" smtClean="0"/>
              <a:t>everyone</a:t>
            </a:r>
            <a:r>
              <a:rPr lang="fr-FR" dirty="0" smtClean="0"/>
              <a:t> </a:t>
            </a:r>
            <a:r>
              <a:rPr lang="fr-FR" dirty="0" err="1" smtClean="0"/>
              <a:t>will</a:t>
            </a:r>
            <a:r>
              <a:rPr lang="fr-FR" dirty="0" smtClean="0"/>
              <a:t> </a:t>
            </a:r>
            <a:r>
              <a:rPr lang="fr-FR" dirty="0" err="1" smtClean="0"/>
              <a:t>participate</a:t>
            </a:r>
            <a:r>
              <a:rPr lang="fr-FR" dirty="0" smtClean="0"/>
              <a:t>/</a:t>
            </a:r>
            <a:r>
              <a:rPr lang="fr-FR" dirty="0" err="1" smtClean="0"/>
              <a:t>benefit</a:t>
            </a:r>
            <a:r>
              <a:rPr lang="fr-FR" dirty="0" smtClean="0"/>
              <a:t> </a:t>
            </a:r>
            <a:r>
              <a:rPr lang="fr-FR" dirty="0" err="1" smtClean="0"/>
              <a:t>eventually</a:t>
            </a:r>
            <a:r>
              <a:rPr lang="fr-FR" dirty="0" smtClean="0"/>
              <a:t>)</a:t>
            </a:r>
            <a:endParaRPr lang="fr-FR" dirty="0"/>
          </a:p>
          <a:p>
            <a:pPr lvl="1"/>
            <a:r>
              <a:rPr lang="fr-FR" b="1" dirty="0" smtClean="0">
                <a:solidFill>
                  <a:schemeClr val="tx2"/>
                </a:solidFill>
              </a:rPr>
              <a:t>Encouragement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Randomize</a:t>
            </a:r>
            <a:r>
              <a:rPr lang="fr-FR" dirty="0" smtClean="0"/>
              <a:t> </a:t>
            </a:r>
            <a:r>
              <a:rPr lang="fr-FR" dirty="0" err="1" smtClean="0"/>
              <a:t>which</a:t>
            </a:r>
            <a:r>
              <a:rPr lang="fr-FR" dirty="0" smtClean="0"/>
              <a:t> people or clusters </a:t>
            </a:r>
            <a:r>
              <a:rPr lang="fr-FR" dirty="0" err="1" smtClean="0"/>
              <a:t>will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given</a:t>
            </a:r>
            <a:r>
              <a:rPr lang="fr-FR" dirty="0" smtClean="0"/>
              <a:t> encouragement to </a:t>
            </a:r>
            <a:r>
              <a:rPr lang="fr-FR" dirty="0" err="1" smtClean="0"/>
              <a:t>participate</a:t>
            </a:r>
            <a:r>
              <a:rPr lang="fr-FR" dirty="0" smtClean="0"/>
              <a:t> in a programme (</a:t>
            </a:r>
            <a:r>
              <a:rPr lang="fr-FR" dirty="0" err="1" smtClean="0"/>
              <a:t>which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open to all </a:t>
            </a:r>
            <a:r>
              <a:rPr lang="fr-FR" dirty="0" err="1" smtClean="0"/>
              <a:t>eligible</a:t>
            </a:r>
            <a:r>
              <a:rPr lang="fr-FR" dirty="0" smtClean="0"/>
              <a:t> people/clusters)</a:t>
            </a:r>
          </a:p>
          <a:p>
            <a:pPr lvl="1"/>
            <a:endParaRPr lang="fr-F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Randomized</a:t>
            </a:r>
            <a:r>
              <a:rPr lang="fr-FR" dirty="0"/>
              <a:t> </a:t>
            </a:r>
            <a:r>
              <a:rPr lang="fr-FR" dirty="0" err="1"/>
              <a:t>Controlled</a:t>
            </a:r>
            <a:r>
              <a:rPr lang="fr-FR" dirty="0"/>
              <a:t> </a:t>
            </a:r>
            <a:r>
              <a:rPr lang="fr-FR" dirty="0" smtClean="0"/>
              <a:t>Trial: </a:t>
            </a:r>
            <a:r>
              <a:rPr lang="fr-FR" dirty="0" err="1"/>
              <a:t>Practicalities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449616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75672" y="1742496"/>
            <a:ext cx="10905699" cy="4159539"/>
          </a:xfrm>
        </p:spPr>
        <p:txBody>
          <a:bodyPr/>
          <a:lstStyle/>
          <a:p>
            <a:r>
              <a:rPr lang="fr-FR" dirty="0" smtClean="0"/>
              <a:t>You </a:t>
            </a:r>
            <a:r>
              <a:rPr lang="fr-FR" dirty="0" err="1" smtClean="0"/>
              <a:t>can</a:t>
            </a:r>
            <a:r>
              <a:rPr lang="fr-FR" dirty="0" smtClean="0"/>
              <a:t> compare </a:t>
            </a:r>
            <a:r>
              <a:rPr lang="fr-FR" dirty="0" err="1" smtClean="0"/>
              <a:t>different</a:t>
            </a:r>
            <a:r>
              <a:rPr lang="fr-FR" dirty="0" smtClean="0"/>
              <a:t> (</a:t>
            </a:r>
            <a:r>
              <a:rPr lang="fr-FR" i="1" dirty="0" err="1" smtClean="0"/>
              <a:t>methods</a:t>
            </a:r>
            <a:r>
              <a:rPr lang="fr-FR" i="1" dirty="0" smtClean="0"/>
              <a:t> of </a:t>
            </a:r>
            <a:r>
              <a:rPr lang="fr-FR" i="1" dirty="0" err="1" smtClean="0"/>
              <a:t>delivering</a:t>
            </a:r>
            <a:r>
              <a:rPr lang="fr-FR" dirty="0" smtClean="0"/>
              <a:t>) </a:t>
            </a:r>
            <a:r>
              <a:rPr lang="fr-FR" dirty="0" err="1" smtClean="0"/>
              <a:t>activities</a:t>
            </a:r>
            <a:r>
              <a:rPr lang="fr-FR" dirty="0" smtClean="0"/>
              <a:t> and/or </a:t>
            </a:r>
            <a:r>
              <a:rPr lang="fr-FR" dirty="0" err="1" smtClean="0"/>
              <a:t>assess</a:t>
            </a:r>
            <a:r>
              <a:rPr lang="fr-FR" dirty="0" smtClean="0"/>
              <a:t> synergies </a:t>
            </a:r>
            <a:r>
              <a:rPr lang="fr-FR" dirty="0" err="1" smtClean="0"/>
              <a:t>between</a:t>
            </a:r>
            <a:r>
              <a:rPr lang="fr-FR" dirty="0" smtClean="0"/>
              <a:t> </a:t>
            </a:r>
            <a:r>
              <a:rPr lang="fr-FR" dirty="0" err="1" smtClean="0"/>
              <a:t>different</a:t>
            </a:r>
            <a:r>
              <a:rPr lang="fr-FR" dirty="0" smtClean="0"/>
              <a:t> </a:t>
            </a:r>
            <a:r>
              <a:rPr lang="fr-FR" dirty="0" err="1" smtClean="0"/>
              <a:t>activities</a:t>
            </a:r>
            <a:r>
              <a:rPr lang="fr-FR" dirty="0" smtClean="0"/>
              <a:t> by (</a:t>
            </a:r>
            <a:r>
              <a:rPr lang="fr-FR" dirty="0" err="1" smtClean="0"/>
              <a:t>randomly</a:t>
            </a:r>
            <a:r>
              <a:rPr lang="fr-FR" dirty="0" smtClean="0"/>
              <a:t>) </a:t>
            </a:r>
            <a:r>
              <a:rPr lang="fr-FR" dirty="0" err="1" smtClean="0"/>
              <a:t>creating</a:t>
            </a:r>
            <a:r>
              <a:rPr lang="fr-FR" dirty="0" smtClean="0"/>
              <a:t> multiple </a:t>
            </a:r>
            <a:r>
              <a:rPr lang="fr-FR" dirty="0" err="1" smtClean="0"/>
              <a:t>treatment</a:t>
            </a:r>
            <a:r>
              <a:rPr lang="fr-FR" dirty="0" smtClean="0"/>
              <a:t> groups</a:t>
            </a:r>
          </a:p>
          <a:p>
            <a:r>
              <a:rPr lang="fr-FR" dirty="0" smtClean="0"/>
              <a:t>But... </a:t>
            </a:r>
            <a:r>
              <a:rPr lang="fr-FR" dirty="0" err="1" smtClean="0"/>
              <a:t>requires</a:t>
            </a:r>
            <a:r>
              <a:rPr lang="fr-FR" dirty="0" smtClean="0"/>
              <a:t> a </a:t>
            </a:r>
            <a:r>
              <a:rPr lang="fr-FR" dirty="0" err="1"/>
              <a:t>l</a:t>
            </a:r>
            <a:r>
              <a:rPr lang="fr-FR" dirty="0" err="1" smtClean="0"/>
              <a:t>arger</a:t>
            </a:r>
            <a:r>
              <a:rPr lang="fr-FR" dirty="0" smtClean="0"/>
              <a:t> </a:t>
            </a:r>
            <a:r>
              <a:rPr lang="fr-FR" dirty="0" err="1" smtClean="0"/>
              <a:t>sample</a:t>
            </a:r>
            <a:r>
              <a:rPr lang="fr-FR" dirty="0" smtClean="0"/>
              <a:t> size!</a:t>
            </a:r>
          </a:p>
          <a:p>
            <a:pPr marL="0" indent="0">
              <a:buNone/>
            </a:pPr>
            <a:endParaRPr lang="fr-FR" dirty="0" smtClean="0"/>
          </a:p>
          <a:p>
            <a:endParaRPr lang="fr-FR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Randomized</a:t>
            </a:r>
            <a:r>
              <a:rPr lang="fr-FR" dirty="0" smtClean="0"/>
              <a:t> </a:t>
            </a:r>
            <a:r>
              <a:rPr lang="fr-FR" dirty="0" err="1" smtClean="0"/>
              <a:t>Controlled</a:t>
            </a:r>
            <a:r>
              <a:rPr lang="fr-FR" dirty="0" smtClean="0"/>
              <a:t> Trial: </a:t>
            </a:r>
            <a:r>
              <a:rPr lang="fr-FR" dirty="0" err="1"/>
              <a:t>Practicalities</a:t>
            </a:r>
            <a:endParaRPr lang="fr-FR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485228"/>
              </p:ext>
            </p:extLst>
          </p:nvPr>
        </p:nvGraphicFramePr>
        <p:xfrm>
          <a:off x="1678763" y="3822265"/>
          <a:ext cx="9099516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34986">
                  <a:extLst>
                    <a:ext uri="{9D8B030D-6E8A-4147-A177-3AD203B41FA5}">
                      <a16:colId xmlns:a16="http://schemas.microsoft.com/office/drawing/2014/main" val="817539787"/>
                    </a:ext>
                  </a:extLst>
                </a:gridCol>
                <a:gridCol w="2790701">
                  <a:extLst>
                    <a:ext uri="{9D8B030D-6E8A-4147-A177-3AD203B41FA5}">
                      <a16:colId xmlns:a16="http://schemas.microsoft.com/office/drawing/2014/main" val="2932045124"/>
                    </a:ext>
                  </a:extLst>
                </a:gridCol>
                <a:gridCol w="2873829">
                  <a:extLst>
                    <a:ext uri="{9D8B030D-6E8A-4147-A177-3AD203B41FA5}">
                      <a16:colId xmlns:a16="http://schemas.microsoft.com/office/drawing/2014/main" val="21424216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 smtClean="0"/>
                        <a:t>No </a:t>
                      </a:r>
                      <a:r>
                        <a:rPr lang="fr-FR" b="1" dirty="0" err="1" smtClean="0"/>
                        <a:t>farmer</a:t>
                      </a:r>
                      <a:r>
                        <a:rPr lang="fr-FR" b="1" dirty="0" smtClean="0"/>
                        <a:t> </a:t>
                      </a:r>
                      <a:r>
                        <a:rPr lang="fr-FR" b="1" dirty="0" err="1" smtClean="0"/>
                        <a:t>field</a:t>
                      </a:r>
                      <a:r>
                        <a:rPr lang="fr-FR" b="1" dirty="0" smtClean="0"/>
                        <a:t> </a:t>
                      </a:r>
                      <a:r>
                        <a:rPr lang="fr-FR" b="1" dirty="0" err="1" smtClean="0"/>
                        <a:t>school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 smtClean="0"/>
                        <a:t>Farmer</a:t>
                      </a:r>
                      <a:r>
                        <a:rPr lang="fr-FR" b="1" baseline="0" dirty="0" smtClean="0"/>
                        <a:t> </a:t>
                      </a:r>
                      <a:r>
                        <a:rPr lang="fr-FR" b="1" baseline="0" dirty="0" err="1" smtClean="0"/>
                        <a:t>field</a:t>
                      </a:r>
                      <a:r>
                        <a:rPr lang="fr-FR" b="1" baseline="0" dirty="0" smtClean="0"/>
                        <a:t> </a:t>
                      </a:r>
                      <a:r>
                        <a:rPr lang="fr-FR" b="1" baseline="0" dirty="0" err="1" smtClean="0"/>
                        <a:t>school</a:t>
                      </a:r>
                      <a:endParaRPr lang="fr-F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1835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 smtClean="0">
                          <a:solidFill>
                            <a:schemeClr val="bg1"/>
                          </a:solidFill>
                        </a:rPr>
                        <a:t>No</a:t>
                      </a:r>
                      <a:r>
                        <a:rPr lang="fr-FR" b="1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fr-FR" b="1" baseline="0" dirty="0" err="1" smtClean="0">
                          <a:solidFill>
                            <a:schemeClr val="bg1"/>
                          </a:solidFill>
                        </a:rPr>
                        <a:t>farm</a:t>
                      </a:r>
                      <a:r>
                        <a:rPr lang="fr-FR" b="1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fr-FR" b="1" baseline="0" dirty="0" err="1" smtClean="0">
                          <a:solidFill>
                            <a:schemeClr val="bg1"/>
                          </a:solidFill>
                        </a:rPr>
                        <a:t>visits</a:t>
                      </a:r>
                      <a:endParaRPr lang="fr-FR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b="1" dirty="0" smtClean="0">
                          <a:solidFill>
                            <a:schemeClr val="tx2"/>
                          </a:solidFill>
                        </a:rPr>
                        <a:t>Control</a:t>
                      </a:r>
                      <a:endParaRPr lang="fr-FR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 err="1" smtClean="0">
                          <a:solidFill>
                            <a:srgbClr val="C00000"/>
                          </a:solidFill>
                        </a:rPr>
                        <a:t>Treatment</a:t>
                      </a:r>
                      <a:r>
                        <a:rPr lang="fr-FR" b="1" dirty="0" smtClean="0">
                          <a:solidFill>
                            <a:srgbClr val="C00000"/>
                          </a:solidFill>
                        </a:rPr>
                        <a:t> 1</a:t>
                      </a:r>
                      <a:endParaRPr lang="fr-FR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271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 err="1" smtClean="0">
                          <a:solidFill>
                            <a:schemeClr val="bg1"/>
                          </a:solidFill>
                        </a:rPr>
                        <a:t>Farm</a:t>
                      </a:r>
                      <a:r>
                        <a:rPr lang="fr-FR" b="1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fr-FR" b="1" dirty="0" err="1" smtClean="0">
                          <a:solidFill>
                            <a:schemeClr val="bg1"/>
                          </a:solidFill>
                        </a:rPr>
                        <a:t>visits</a:t>
                      </a:r>
                      <a:r>
                        <a:rPr lang="fr-FR" b="1" dirty="0" smtClean="0">
                          <a:solidFill>
                            <a:schemeClr val="bg1"/>
                          </a:solidFill>
                        </a:rPr>
                        <a:t> (extension agent)</a:t>
                      </a:r>
                      <a:endParaRPr lang="fr-FR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b="1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Treatment</a:t>
                      </a:r>
                      <a:r>
                        <a:rPr lang="fr-FR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2</a:t>
                      </a:r>
                      <a:endParaRPr lang="fr-FR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 err="1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Treatment</a:t>
                      </a:r>
                      <a:r>
                        <a:rPr lang="fr-FR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 3</a:t>
                      </a:r>
                      <a:endParaRPr lang="fr-FR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3927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2346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75672" y="1742496"/>
            <a:ext cx="10905699" cy="4159539"/>
          </a:xfrm>
        </p:spPr>
        <p:txBody>
          <a:bodyPr/>
          <a:lstStyle/>
          <a:p>
            <a:r>
              <a:rPr lang="fr-FR" dirty="0" smtClean="0"/>
              <a:t>Data collection (</a:t>
            </a:r>
            <a:r>
              <a:rPr lang="fr-FR" dirty="0" err="1" smtClean="0"/>
              <a:t>among</a:t>
            </a:r>
            <a:r>
              <a:rPr lang="fr-FR" dirty="0" smtClean="0"/>
              <a:t> </a:t>
            </a:r>
            <a:r>
              <a:rPr lang="fr-FR" dirty="0" err="1" smtClean="0"/>
              <a:t>both</a:t>
            </a:r>
            <a:r>
              <a:rPr lang="fr-FR" dirty="0" smtClean="0"/>
              <a:t> </a:t>
            </a:r>
            <a:r>
              <a:rPr lang="fr-FR" dirty="0" err="1" smtClean="0"/>
              <a:t>treatment</a:t>
            </a:r>
            <a:r>
              <a:rPr lang="fr-FR" dirty="0" smtClean="0"/>
              <a:t> and control group)</a:t>
            </a:r>
          </a:p>
          <a:p>
            <a:pPr lvl="1"/>
            <a:r>
              <a:rPr lang="en-US" dirty="0" smtClean="0"/>
              <a:t>BEFORE </a:t>
            </a:r>
            <a:r>
              <a:rPr lang="en-US" dirty="0"/>
              <a:t>the start of the </a:t>
            </a:r>
            <a:r>
              <a:rPr lang="en-US" dirty="0" err="1" smtClean="0"/>
              <a:t>programme</a:t>
            </a:r>
            <a:r>
              <a:rPr lang="en-US" dirty="0" smtClean="0"/>
              <a:t>/policy </a:t>
            </a:r>
            <a:r>
              <a:rPr lang="en-US" dirty="0"/>
              <a:t>is not strictly necessary, but </a:t>
            </a:r>
            <a:r>
              <a:rPr lang="en-US" dirty="0" smtClean="0"/>
              <a:t>considered </a:t>
            </a:r>
            <a:r>
              <a:rPr lang="en-US" dirty="0"/>
              <a:t>good </a:t>
            </a:r>
            <a:r>
              <a:rPr lang="en-US" dirty="0" smtClean="0"/>
              <a:t>practice</a:t>
            </a:r>
          </a:p>
          <a:p>
            <a:pPr lvl="1"/>
            <a:endParaRPr lang="en-US" dirty="0" smtClean="0"/>
          </a:p>
          <a:p>
            <a:pPr lvl="1"/>
            <a:r>
              <a:rPr lang="fr-FR" dirty="0" smtClean="0"/>
              <a:t>AFTER the </a:t>
            </a:r>
            <a:r>
              <a:rPr lang="fr-FR" dirty="0" err="1" smtClean="0"/>
              <a:t>policy</a:t>
            </a:r>
            <a:r>
              <a:rPr lang="fr-FR" dirty="0" smtClean="0"/>
              <a:t>/programme has been </a:t>
            </a:r>
            <a:r>
              <a:rPr lang="fr-FR" dirty="0" err="1" smtClean="0"/>
              <a:t>implemented</a:t>
            </a:r>
            <a:r>
              <a:rPr lang="fr-FR" dirty="0" smtClean="0"/>
              <a:t> </a:t>
            </a:r>
            <a:br>
              <a:rPr lang="fr-FR" dirty="0" smtClean="0"/>
            </a:br>
            <a:r>
              <a:rPr lang="fr-FR" dirty="0" smtClean="0"/>
              <a:t>(and </a:t>
            </a:r>
            <a:r>
              <a:rPr lang="fr-FR" dirty="0" err="1" smtClean="0"/>
              <a:t>sufficient</a:t>
            </a:r>
            <a:r>
              <a:rPr lang="fr-FR" dirty="0" smtClean="0"/>
              <a:t> time has </a:t>
            </a:r>
            <a:r>
              <a:rPr lang="fr-FR" dirty="0" err="1" smtClean="0"/>
              <a:t>passed</a:t>
            </a:r>
            <a:r>
              <a:rPr lang="fr-FR" dirty="0" smtClean="0"/>
              <a:t> for </a:t>
            </a:r>
            <a:r>
              <a:rPr lang="fr-FR" dirty="0" err="1" smtClean="0"/>
              <a:t>any</a:t>
            </a:r>
            <a:r>
              <a:rPr lang="fr-FR" dirty="0" smtClean="0"/>
              <a:t> </a:t>
            </a:r>
            <a:r>
              <a:rPr lang="fr-FR" dirty="0" err="1" smtClean="0"/>
              <a:t>effects</a:t>
            </a:r>
            <a:r>
              <a:rPr lang="fr-FR" dirty="0" smtClean="0"/>
              <a:t> to </a:t>
            </a:r>
            <a:r>
              <a:rPr lang="fr-FR" dirty="0" err="1" smtClean="0"/>
              <a:t>materialize</a:t>
            </a:r>
            <a:r>
              <a:rPr lang="fr-FR" dirty="0" smtClean="0"/>
              <a:t>)</a:t>
            </a:r>
          </a:p>
          <a:p>
            <a:pPr lvl="1"/>
            <a:endParaRPr lang="fr-FR" dirty="0" smtClean="0"/>
          </a:p>
          <a:p>
            <a:pPr lvl="1"/>
            <a:r>
              <a:rPr lang="fr-FR" dirty="0" smtClean="0"/>
              <a:t>Data has to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collected</a:t>
            </a:r>
            <a:r>
              <a:rPr lang="fr-FR" dirty="0" smtClean="0"/>
              <a:t> in the </a:t>
            </a:r>
            <a:r>
              <a:rPr lang="fr-FR" dirty="0" err="1" smtClean="0"/>
              <a:t>same</a:t>
            </a:r>
            <a:r>
              <a:rPr lang="fr-FR" dirty="0" smtClean="0"/>
              <a:t> </a:t>
            </a:r>
            <a:r>
              <a:rPr lang="fr-FR" dirty="0" err="1" smtClean="0"/>
              <a:t>way</a:t>
            </a:r>
            <a:r>
              <a:rPr lang="fr-FR" dirty="0" smtClean="0"/>
              <a:t> for </a:t>
            </a:r>
            <a:r>
              <a:rPr lang="fr-FR" dirty="0" err="1" smtClean="0"/>
              <a:t>treatment</a:t>
            </a:r>
            <a:r>
              <a:rPr lang="fr-FR" dirty="0" smtClean="0"/>
              <a:t> and control group!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Randomized</a:t>
            </a:r>
            <a:r>
              <a:rPr lang="fr-FR" dirty="0" smtClean="0"/>
              <a:t> </a:t>
            </a:r>
            <a:r>
              <a:rPr lang="fr-FR" dirty="0" err="1" smtClean="0"/>
              <a:t>Controlled</a:t>
            </a:r>
            <a:r>
              <a:rPr lang="fr-FR" dirty="0" smtClean="0"/>
              <a:t> Trial: </a:t>
            </a:r>
            <a:r>
              <a:rPr lang="fr-FR" dirty="0" err="1" smtClean="0"/>
              <a:t>Practicalities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422850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Needs</a:t>
            </a:r>
            <a:r>
              <a:rPr lang="fr-FR" dirty="0" smtClean="0"/>
              <a:t> to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designed</a:t>
            </a:r>
            <a:r>
              <a:rPr lang="fr-FR" dirty="0" smtClean="0"/>
              <a:t> </a:t>
            </a:r>
            <a:r>
              <a:rPr lang="fr-FR" b="1" dirty="0" err="1" smtClean="0"/>
              <a:t>before</a:t>
            </a:r>
            <a:r>
              <a:rPr lang="fr-FR" dirty="0" smtClean="0"/>
              <a:t> the </a:t>
            </a:r>
            <a:r>
              <a:rPr lang="fr-FR" dirty="0" err="1" smtClean="0"/>
              <a:t>start</a:t>
            </a:r>
            <a:r>
              <a:rPr lang="fr-FR" dirty="0" smtClean="0"/>
              <a:t> of </a:t>
            </a:r>
            <a:r>
              <a:rPr lang="fr-FR" dirty="0" err="1" smtClean="0"/>
              <a:t>any</a:t>
            </a:r>
            <a:r>
              <a:rPr lang="fr-FR" dirty="0" smtClean="0"/>
              <a:t> programme/</a:t>
            </a:r>
            <a:r>
              <a:rPr lang="fr-FR" dirty="0" err="1" smtClean="0"/>
              <a:t>policy</a:t>
            </a:r>
            <a:r>
              <a:rPr lang="fr-FR" dirty="0" smtClean="0"/>
              <a:t> </a:t>
            </a:r>
            <a:r>
              <a:rPr lang="fr-FR" dirty="0" err="1" smtClean="0"/>
              <a:t>activities</a:t>
            </a:r>
            <a:endParaRPr lang="fr-FR" dirty="0" smtClean="0"/>
          </a:p>
          <a:p>
            <a:r>
              <a:rPr lang="fr-FR" dirty="0" err="1" smtClean="0"/>
              <a:t>Different</a:t>
            </a:r>
            <a:r>
              <a:rPr lang="fr-FR" dirty="0" smtClean="0"/>
              <a:t> design options </a:t>
            </a:r>
            <a:r>
              <a:rPr lang="fr-FR" dirty="0" err="1" smtClean="0"/>
              <a:t>will</a:t>
            </a:r>
            <a:r>
              <a:rPr lang="fr-FR" dirty="0" smtClean="0"/>
              <a:t> </a:t>
            </a:r>
            <a:r>
              <a:rPr lang="fr-FR" dirty="0" err="1" smtClean="0"/>
              <a:t>result</a:t>
            </a:r>
            <a:r>
              <a:rPr lang="fr-FR" dirty="0" smtClean="0"/>
              <a:t> in </a:t>
            </a:r>
            <a:r>
              <a:rPr lang="fr-FR" dirty="0" err="1" smtClean="0"/>
              <a:t>different</a:t>
            </a:r>
            <a:r>
              <a:rPr lang="fr-FR" dirty="0" smtClean="0"/>
              <a:t> </a:t>
            </a:r>
            <a:r>
              <a:rPr lang="fr-FR" b="1" dirty="0" err="1" smtClean="0"/>
              <a:t>required</a:t>
            </a:r>
            <a:r>
              <a:rPr lang="fr-FR" b="1" dirty="0" smtClean="0"/>
              <a:t> </a:t>
            </a:r>
            <a:r>
              <a:rPr lang="fr-FR" b="1" dirty="0" err="1" smtClean="0"/>
              <a:t>sample</a:t>
            </a:r>
            <a:r>
              <a:rPr lang="fr-FR" b="1" dirty="0" smtClean="0"/>
              <a:t> sizes </a:t>
            </a:r>
            <a:r>
              <a:rPr lang="fr-FR" dirty="0" smtClean="0"/>
              <a:t>for the groups</a:t>
            </a:r>
          </a:p>
          <a:p>
            <a:r>
              <a:rPr lang="fr-FR" dirty="0" err="1" smtClean="0"/>
              <a:t>Treatment</a:t>
            </a:r>
            <a:r>
              <a:rPr lang="fr-FR" dirty="0" smtClean="0"/>
              <a:t>/control </a:t>
            </a:r>
            <a:r>
              <a:rPr lang="fr-FR" dirty="0" err="1" smtClean="0"/>
              <a:t>status</a:t>
            </a:r>
            <a:r>
              <a:rPr lang="fr-FR" dirty="0" smtClean="0"/>
              <a:t> has to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b="1" dirty="0" err="1" smtClean="0"/>
              <a:t>enforced</a:t>
            </a:r>
            <a:r>
              <a:rPr lang="fr-FR" b="1" dirty="0" smtClean="0"/>
              <a:t> </a:t>
            </a:r>
            <a:r>
              <a:rPr lang="fr-FR" dirty="0" smtClean="0"/>
              <a:t>(i.e. </a:t>
            </a:r>
            <a:r>
              <a:rPr lang="fr-FR" dirty="0" err="1" smtClean="0"/>
              <a:t>those</a:t>
            </a:r>
            <a:r>
              <a:rPr lang="fr-FR" dirty="0" smtClean="0"/>
              <a:t> in the control group have to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excluded</a:t>
            </a:r>
            <a:r>
              <a:rPr lang="fr-FR" dirty="0" smtClean="0"/>
              <a:t> </a:t>
            </a:r>
            <a:r>
              <a:rPr lang="fr-FR" dirty="0" err="1" smtClean="0"/>
              <a:t>from</a:t>
            </a:r>
            <a:r>
              <a:rPr lang="fr-FR" dirty="0" smtClean="0"/>
              <a:t> </a:t>
            </a:r>
            <a:r>
              <a:rPr lang="fr-FR" dirty="0" err="1" smtClean="0"/>
              <a:t>activities</a:t>
            </a:r>
            <a:r>
              <a:rPr lang="fr-FR" dirty="0" smtClean="0"/>
              <a:t>) and compliance has to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b="1" dirty="0" err="1" smtClean="0"/>
              <a:t>monitored</a:t>
            </a:r>
            <a:endParaRPr lang="fr-FR" b="1" dirty="0" smtClean="0"/>
          </a:p>
          <a:p>
            <a:endParaRPr lang="fr-FR" b="1" dirty="0"/>
          </a:p>
          <a:p>
            <a:r>
              <a:rPr lang="en-US" dirty="0" smtClean="0"/>
              <a:t>Usually </a:t>
            </a:r>
            <a:r>
              <a:rPr lang="en-US" dirty="0"/>
              <a:t>neither increases nor decreases the number of </a:t>
            </a:r>
            <a:r>
              <a:rPr lang="en-US" dirty="0" smtClean="0"/>
              <a:t>beneficiaries, but can change </a:t>
            </a:r>
            <a:r>
              <a:rPr lang="en-US" dirty="0"/>
              <a:t>the geographic </a:t>
            </a:r>
            <a:r>
              <a:rPr lang="en-US" dirty="0" smtClean="0"/>
              <a:t>spread</a:t>
            </a:r>
          </a:p>
          <a:p>
            <a:endParaRPr lang="fr-FR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Randomized</a:t>
            </a:r>
            <a:r>
              <a:rPr lang="fr-FR" dirty="0" smtClean="0"/>
              <a:t> </a:t>
            </a:r>
            <a:r>
              <a:rPr lang="fr-FR" dirty="0" err="1" smtClean="0"/>
              <a:t>Controlled</a:t>
            </a:r>
            <a:r>
              <a:rPr lang="fr-FR" dirty="0" smtClean="0"/>
              <a:t> Trial: </a:t>
            </a:r>
            <a:r>
              <a:rPr lang="fr-FR" dirty="0" err="1" smtClean="0"/>
              <a:t>Practicalities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036798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Sometimes it is possible to find “natural” experiments that mimic an RCT</a:t>
            </a:r>
            <a:r>
              <a:rPr lang="en-GB" dirty="0"/>
              <a:t/>
            </a:r>
            <a:br>
              <a:rPr lang="en-GB" dirty="0"/>
            </a:br>
            <a:endParaRPr lang="fr-FR" dirty="0" smtClean="0"/>
          </a:p>
          <a:p>
            <a:r>
              <a:rPr lang="fr-FR" dirty="0" err="1" smtClean="0"/>
              <a:t>Factors</a:t>
            </a:r>
            <a:r>
              <a:rPr lang="fr-FR" dirty="0" smtClean="0"/>
              <a:t> (</a:t>
            </a:r>
            <a:r>
              <a:rPr lang="fr-FR" dirty="0" err="1" smtClean="0"/>
              <a:t>outside</a:t>
            </a:r>
            <a:r>
              <a:rPr lang="fr-FR" dirty="0" smtClean="0"/>
              <a:t> the </a:t>
            </a:r>
            <a:r>
              <a:rPr lang="fr-FR" dirty="0" err="1" smtClean="0"/>
              <a:t>researcher’s</a:t>
            </a:r>
            <a:r>
              <a:rPr lang="fr-FR" dirty="0" smtClean="0"/>
              <a:t> control) </a:t>
            </a:r>
            <a:r>
              <a:rPr lang="fr-FR" dirty="0" err="1" smtClean="0"/>
              <a:t>create</a:t>
            </a:r>
            <a:r>
              <a:rPr lang="fr-FR" dirty="0"/>
              <a:t> </a:t>
            </a:r>
            <a:r>
              <a:rPr lang="fr-FR" dirty="0" smtClean="0"/>
              <a:t>groups (</a:t>
            </a:r>
            <a:r>
              <a:rPr lang="fr-FR" dirty="0" err="1" smtClean="0"/>
              <a:t>almost</a:t>
            </a:r>
            <a:r>
              <a:rPr lang="fr-FR" dirty="0" smtClean="0"/>
              <a:t>) </a:t>
            </a:r>
            <a:r>
              <a:rPr lang="fr-FR" dirty="0" err="1" smtClean="0"/>
              <a:t>randomly</a:t>
            </a:r>
            <a:endParaRPr lang="fr-FR" dirty="0" smtClean="0"/>
          </a:p>
          <a:p>
            <a:pPr lvl="1"/>
            <a:r>
              <a:rPr lang="fr-FR" dirty="0" err="1" smtClean="0"/>
              <a:t>Lottery</a:t>
            </a:r>
            <a:endParaRPr lang="fr-FR" dirty="0" smtClean="0"/>
          </a:p>
          <a:p>
            <a:pPr lvl="1"/>
            <a:r>
              <a:rPr lang="fr-FR" dirty="0" err="1" smtClean="0"/>
              <a:t>Random</a:t>
            </a:r>
            <a:r>
              <a:rPr lang="fr-FR" dirty="0" smtClean="0"/>
              <a:t> </a:t>
            </a:r>
            <a:r>
              <a:rPr lang="fr-FR" dirty="0" err="1" smtClean="0"/>
              <a:t>environmental</a:t>
            </a:r>
            <a:r>
              <a:rPr lang="fr-FR" dirty="0" smtClean="0"/>
              <a:t> </a:t>
            </a:r>
            <a:r>
              <a:rPr lang="fr-FR" dirty="0" err="1" smtClean="0"/>
              <a:t>shocks</a:t>
            </a:r>
            <a:endParaRPr lang="fr-FR" dirty="0" smtClean="0"/>
          </a:p>
          <a:p>
            <a:pPr lvl="1"/>
            <a:r>
              <a:rPr lang="fr-FR" dirty="0" err="1" smtClean="0"/>
              <a:t>Sudden</a:t>
            </a:r>
            <a:r>
              <a:rPr lang="fr-FR" dirty="0" smtClean="0"/>
              <a:t> </a:t>
            </a:r>
            <a:r>
              <a:rPr lang="fr-FR" dirty="0" err="1" smtClean="0"/>
              <a:t>policy</a:t>
            </a:r>
            <a:r>
              <a:rPr lang="fr-FR" dirty="0" smtClean="0"/>
              <a:t> changes</a:t>
            </a:r>
          </a:p>
          <a:p>
            <a:pPr lvl="1"/>
            <a:r>
              <a:rPr lang="fr-FR" dirty="0" err="1" smtClean="0"/>
              <a:t>Random</a:t>
            </a:r>
            <a:r>
              <a:rPr lang="fr-FR" dirty="0" smtClean="0"/>
              <a:t> administrative </a:t>
            </a:r>
            <a:r>
              <a:rPr lang="fr-FR" dirty="0" err="1" smtClean="0"/>
              <a:t>errors</a:t>
            </a:r>
            <a:endParaRPr lang="fr-FR" dirty="0" smtClean="0"/>
          </a:p>
          <a:p>
            <a:pPr lvl="1"/>
            <a:endParaRPr lang="fr-FR" dirty="0"/>
          </a:p>
          <a:p>
            <a:r>
              <a:rPr lang="en-US" dirty="0" smtClean="0"/>
              <a:t>Difficulties</a:t>
            </a:r>
          </a:p>
          <a:p>
            <a:pPr lvl="1"/>
            <a:r>
              <a:rPr lang="en-US" dirty="0" smtClean="0"/>
              <a:t>Ascertaining </a:t>
            </a:r>
            <a:r>
              <a:rPr lang="en-US" dirty="0"/>
              <a:t>that allocation was truly </a:t>
            </a:r>
            <a:r>
              <a:rPr lang="en-US" dirty="0" smtClean="0"/>
              <a:t>random</a:t>
            </a:r>
          </a:p>
          <a:p>
            <a:pPr lvl="1"/>
            <a:r>
              <a:rPr lang="en-US" dirty="0" smtClean="0"/>
              <a:t>Finding </a:t>
            </a:r>
            <a:r>
              <a:rPr lang="en-US" dirty="0"/>
              <a:t>data that covers outcomes for both groups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Natural </a:t>
            </a:r>
            <a:r>
              <a:rPr lang="fr-FR" dirty="0" err="1" smtClean="0"/>
              <a:t>experiments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251916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50074" y="2407516"/>
            <a:ext cx="10905699" cy="2532619"/>
          </a:xfrm>
          <a:solidFill>
            <a:schemeClr val="tx2"/>
          </a:solidFill>
        </p:spPr>
        <p:txBody>
          <a:bodyPr/>
          <a:lstStyle/>
          <a:p>
            <a:pPr marL="0" indent="0" algn="ctr">
              <a:buNone/>
            </a:pPr>
            <a:r>
              <a:rPr lang="fr-FR" dirty="0" err="1" smtClean="0">
                <a:solidFill>
                  <a:schemeClr val="bg1"/>
                </a:solidFill>
              </a:rPr>
              <a:t>RCTs</a:t>
            </a:r>
            <a:r>
              <a:rPr lang="fr-FR" dirty="0" smtClean="0">
                <a:solidFill>
                  <a:schemeClr val="bg1"/>
                </a:solidFill>
              </a:rPr>
              <a:t> are not </a:t>
            </a:r>
            <a:r>
              <a:rPr lang="fr-FR" dirty="0" err="1" smtClean="0">
                <a:solidFill>
                  <a:schemeClr val="bg1"/>
                </a:solidFill>
              </a:rPr>
              <a:t>always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feasible</a:t>
            </a:r>
            <a:r>
              <a:rPr lang="fr-FR" dirty="0" smtClean="0">
                <a:solidFill>
                  <a:schemeClr val="bg1"/>
                </a:solidFill>
              </a:rPr>
              <a:t> (or </a:t>
            </a:r>
            <a:r>
              <a:rPr lang="fr-FR" dirty="0" err="1" smtClean="0">
                <a:solidFill>
                  <a:schemeClr val="bg1"/>
                </a:solidFill>
              </a:rPr>
              <a:t>desirable</a:t>
            </a:r>
            <a:r>
              <a:rPr lang="fr-FR" dirty="0" smtClean="0">
                <a:solidFill>
                  <a:schemeClr val="bg1"/>
                </a:solidFill>
              </a:rPr>
              <a:t>) </a:t>
            </a:r>
          </a:p>
          <a:p>
            <a:pPr marL="0" indent="0" algn="ctr">
              <a:buNone/>
            </a:pPr>
            <a:r>
              <a:rPr lang="fr-FR" dirty="0">
                <a:solidFill>
                  <a:schemeClr val="bg1"/>
                </a:solidFill>
              </a:rPr>
              <a:t/>
            </a:r>
            <a:br>
              <a:rPr lang="fr-FR" dirty="0">
                <a:solidFill>
                  <a:schemeClr val="bg1"/>
                </a:solidFill>
              </a:rPr>
            </a:br>
            <a:r>
              <a:rPr lang="fr-FR" dirty="0" smtClean="0">
                <a:solidFill>
                  <a:schemeClr val="bg1"/>
                </a:solidFill>
              </a:rPr>
              <a:t>...and </a:t>
            </a:r>
            <a:r>
              <a:rPr lang="fr-FR" dirty="0" err="1" smtClean="0">
                <a:solidFill>
                  <a:schemeClr val="bg1"/>
                </a:solidFill>
              </a:rPr>
              <a:t>natural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experiments</a:t>
            </a:r>
            <a:r>
              <a:rPr lang="fr-FR" dirty="0" smtClean="0">
                <a:solidFill>
                  <a:schemeClr val="bg1"/>
                </a:solidFill>
              </a:rPr>
              <a:t> are </a:t>
            </a:r>
            <a:r>
              <a:rPr lang="fr-FR" dirty="0" err="1" smtClean="0">
                <a:solidFill>
                  <a:schemeClr val="bg1"/>
                </a:solidFill>
              </a:rPr>
              <a:t>relatively</a:t>
            </a:r>
            <a:r>
              <a:rPr lang="fr-FR" dirty="0" smtClean="0">
                <a:solidFill>
                  <a:schemeClr val="bg1"/>
                </a:solidFill>
              </a:rPr>
              <a:t> rare </a:t>
            </a:r>
          </a:p>
          <a:p>
            <a:pPr marL="0" indent="0" algn="ctr">
              <a:buNone/>
            </a:pPr>
            <a:endParaRPr lang="fr-FR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fr-FR" dirty="0" smtClean="0">
                <a:solidFill>
                  <a:schemeClr val="bg1"/>
                </a:solidFill>
              </a:rPr>
              <a:t>In </a:t>
            </a:r>
            <a:r>
              <a:rPr lang="fr-FR" dirty="0" err="1" smtClean="0">
                <a:solidFill>
                  <a:schemeClr val="bg1"/>
                </a:solidFill>
              </a:rPr>
              <a:t>this</a:t>
            </a:r>
            <a:r>
              <a:rPr lang="fr-FR" dirty="0" smtClean="0">
                <a:solidFill>
                  <a:schemeClr val="bg1"/>
                </a:solidFill>
              </a:rPr>
              <a:t> case, </a:t>
            </a:r>
            <a:r>
              <a:rPr lang="fr-FR" dirty="0" err="1" smtClean="0">
                <a:solidFill>
                  <a:schemeClr val="bg1"/>
                </a:solidFill>
              </a:rPr>
              <a:t>we</a:t>
            </a:r>
            <a:r>
              <a:rPr lang="fr-FR" dirty="0" smtClean="0">
                <a:solidFill>
                  <a:schemeClr val="bg1"/>
                </a:solidFill>
              </a:rPr>
              <a:t> have to </a:t>
            </a:r>
            <a:r>
              <a:rPr lang="fr-FR" dirty="0" err="1" smtClean="0">
                <a:solidFill>
                  <a:schemeClr val="bg1"/>
                </a:solidFill>
              </a:rPr>
              <a:t>rely</a:t>
            </a:r>
            <a:r>
              <a:rPr lang="fr-FR" dirty="0" smtClean="0">
                <a:solidFill>
                  <a:schemeClr val="bg1"/>
                </a:solidFill>
              </a:rPr>
              <a:t> on « </a:t>
            </a:r>
            <a:r>
              <a:rPr lang="fr-FR" dirty="0" err="1" smtClean="0">
                <a:solidFill>
                  <a:schemeClr val="bg1"/>
                </a:solidFill>
              </a:rPr>
              <a:t>observational</a:t>
            </a:r>
            <a:r>
              <a:rPr lang="fr-FR" dirty="0" smtClean="0">
                <a:solidFill>
                  <a:schemeClr val="bg1"/>
                </a:solidFill>
              </a:rPr>
              <a:t> data » and </a:t>
            </a:r>
            <a:r>
              <a:rPr lang="fr-FR" dirty="0" err="1" smtClean="0">
                <a:solidFill>
                  <a:schemeClr val="bg1"/>
                </a:solidFill>
              </a:rPr>
              <a:t>econometrics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tools</a:t>
            </a:r>
            <a:r>
              <a:rPr lang="fr-FR" dirty="0" smtClean="0">
                <a:solidFill>
                  <a:schemeClr val="bg1"/>
                </a:solidFill>
              </a:rPr>
              <a:t> to </a:t>
            </a:r>
            <a:r>
              <a:rPr lang="fr-FR" dirty="0" err="1" smtClean="0">
                <a:solidFill>
                  <a:schemeClr val="bg1"/>
                </a:solidFill>
              </a:rPr>
              <a:t>find</a:t>
            </a:r>
            <a:r>
              <a:rPr lang="fr-FR" dirty="0" smtClean="0">
                <a:solidFill>
                  <a:schemeClr val="bg1"/>
                </a:solidFill>
              </a:rPr>
              <a:t> a </a:t>
            </a:r>
            <a:r>
              <a:rPr lang="fr-FR" dirty="0" err="1" smtClean="0">
                <a:solidFill>
                  <a:schemeClr val="bg1"/>
                </a:solidFill>
              </a:rPr>
              <a:t>credible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counterfactual</a:t>
            </a:r>
            <a:r>
              <a:rPr lang="fr-FR" dirty="0" smtClean="0">
                <a:solidFill>
                  <a:schemeClr val="bg1"/>
                </a:solidFill>
              </a:rPr>
              <a:t> and </a:t>
            </a:r>
            <a:r>
              <a:rPr lang="fr-FR" dirty="0" err="1" smtClean="0">
                <a:solidFill>
                  <a:schemeClr val="bg1"/>
                </a:solidFill>
              </a:rPr>
              <a:t>measure</a:t>
            </a:r>
            <a:r>
              <a:rPr lang="fr-FR" dirty="0" smtClean="0">
                <a:solidFill>
                  <a:schemeClr val="bg1"/>
                </a:solidFill>
              </a:rPr>
              <a:t> impact</a:t>
            </a:r>
          </a:p>
          <a:p>
            <a:pPr marL="0" indent="0" algn="ctr">
              <a:buNone/>
            </a:pPr>
            <a:endParaRPr lang="fr-FR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2107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75672" y="1611869"/>
            <a:ext cx="10905699" cy="4135788"/>
          </a:xfrm>
        </p:spPr>
        <p:txBody>
          <a:bodyPr/>
          <a:lstStyle/>
          <a:p>
            <a:r>
              <a:rPr lang="fr-FR" dirty="0" err="1" smtClean="0"/>
              <a:t>Many</a:t>
            </a:r>
            <a:r>
              <a:rPr lang="fr-FR" dirty="0" smtClean="0"/>
              <a:t> of the challenges of impact </a:t>
            </a:r>
            <a:r>
              <a:rPr lang="fr-FR" dirty="0" err="1" smtClean="0"/>
              <a:t>evaluation</a:t>
            </a:r>
            <a:r>
              <a:rPr lang="fr-FR" dirty="0" smtClean="0"/>
              <a:t> </a:t>
            </a:r>
            <a:r>
              <a:rPr lang="fr-FR" dirty="0" err="1" smtClean="0"/>
              <a:t>derive</a:t>
            </a:r>
            <a:r>
              <a:rPr lang="fr-FR" dirty="0" smtClean="0"/>
              <a:t> </a:t>
            </a:r>
            <a:r>
              <a:rPr lang="fr-FR" dirty="0" err="1" smtClean="0"/>
              <a:t>from</a:t>
            </a:r>
            <a:r>
              <a:rPr lang="fr-FR" dirty="0" smtClean="0"/>
              <a:t> the </a:t>
            </a:r>
            <a:r>
              <a:rPr lang="fr-FR" dirty="0" err="1" smtClean="0"/>
              <a:t>problem</a:t>
            </a:r>
            <a:r>
              <a:rPr lang="fr-FR" dirty="0" smtClean="0"/>
              <a:t> </a:t>
            </a:r>
            <a:r>
              <a:rPr lang="fr-FR" dirty="0" err="1" smtClean="0"/>
              <a:t>that</a:t>
            </a:r>
            <a:r>
              <a:rPr lang="fr-FR" dirty="0" smtClean="0"/>
              <a:t> </a:t>
            </a:r>
            <a:r>
              <a:rPr lang="fr-FR" dirty="0" err="1" smtClean="0"/>
              <a:t>we</a:t>
            </a:r>
            <a:r>
              <a:rPr lang="fr-FR" dirty="0" smtClean="0"/>
              <a:t> are </a:t>
            </a:r>
            <a:r>
              <a:rPr lang="fr-FR" dirty="0" err="1" smtClean="0"/>
              <a:t>comparing</a:t>
            </a:r>
            <a:r>
              <a:rPr lang="fr-FR" dirty="0" smtClean="0"/>
              <a:t> groups </a:t>
            </a:r>
            <a:r>
              <a:rPr lang="fr-FR" dirty="0" err="1" smtClean="0"/>
              <a:t>that</a:t>
            </a:r>
            <a:r>
              <a:rPr lang="fr-FR" dirty="0" smtClean="0"/>
              <a:t> are </a:t>
            </a:r>
            <a:r>
              <a:rPr lang="fr-FR" dirty="0" err="1" smtClean="0"/>
              <a:t>different</a:t>
            </a:r>
            <a:r>
              <a:rPr lang="fr-FR" dirty="0" smtClean="0"/>
              <a:t> in </a:t>
            </a:r>
            <a:r>
              <a:rPr lang="fr-FR" dirty="0" err="1" smtClean="0"/>
              <a:t>many</a:t>
            </a:r>
            <a:r>
              <a:rPr lang="fr-FR" dirty="0" smtClean="0"/>
              <a:t> </a:t>
            </a:r>
            <a:r>
              <a:rPr lang="fr-FR" dirty="0" err="1" smtClean="0"/>
              <a:t>ways</a:t>
            </a:r>
            <a:r>
              <a:rPr lang="fr-FR" dirty="0" smtClean="0"/>
              <a:t> </a:t>
            </a:r>
          </a:p>
          <a:p>
            <a:endParaRPr lang="fr-FR" dirty="0"/>
          </a:p>
          <a:p>
            <a:r>
              <a:rPr lang="en-US" dirty="0" smtClean="0"/>
              <a:t>To </a:t>
            </a:r>
            <a:r>
              <a:rPr lang="en-US" dirty="0"/>
              <a:t>see if a policy/</a:t>
            </a:r>
            <a:r>
              <a:rPr lang="en-US" dirty="0" err="1"/>
              <a:t>programme</a:t>
            </a:r>
            <a:r>
              <a:rPr lang="en-US" dirty="0"/>
              <a:t> had an impact, we can </a:t>
            </a:r>
            <a:r>
              <a:rPr lang="en-US" dirty="0" smtClean="0"/>
              <a:t>also compare beneficiaries’ outcomes (i.e. the same group) </a:t>
            </a:r>
            <a:r>
              <a:rPr lang="en-US" b="1" dirty="0" smtClean="0">
                <a:solidFill>
                  <a:schemeClr val="tx2"/>
                </a:solidFill>
              </a:rPr>
              <a:t>before</a:t>
            </a: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n-US" b="1" dirty="0" smtClean="0">
                <a:solidFill>
                  <a:schemeClr val="tx2"/>
                </a:solidFill>
              </a:rPr>
              <a:t>after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dirty="0" smtClean="0"/>
              <a:t>it was implemented </a:t>
            </a:r>
          </a:p>
          <a:p>
            <a:endParaRPr lang="en-US" dirty="0" smtClean="0"/>
          </a:p>
          <a:p>
            <a:r>
              <a:rPr lang="en-US" dirty="0"/>
              <a:t>BUT... O</a:t>
            </a:r>
            <a:r>
              <a:rPr lang="en-US" dirty="0" smtClean="0"/>
              <a:t>ther </a:t>
            </a:r>
            <a:r>
              <a:rPr lang="en-US" dirty="0"/>
              <a:t>things that may have affected the outcomes could have changed over this period of time as </a:t>
            </a:r>
            <a:r>
              <a:rPr lang="en-US" dirty="0" smtClean="0"/>
              <a:t>well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i="1" dirty="0" smtClean="0">
                <a:solidFill>
                  <a:schemeClr val="accent1"/>
                </a:solidFill>
              </a:rPr>
              <a:t>Participation in farmer field school coincides with a period of extreme drought which will cause yields to be lower. </a:t>
            </a:r>
            <a:r>
              <a:rPr lang="fr-FR" dirty="0">
                <a:solidFill>
                  <a:schemeClr val="accent1"/>
                </a:solidFill>
              </a:rPr>
              <a:t/>
            </a:r>
            <a:br>
              <a:rPr lang="fr-FR" dirty="0">
                <a:solidFill>
                  <a:schemeClr val="accent1"/>
                </a:solidFill>
              </a:rPr>
            </a:br>
            <a:r>
              <a:rPr lang="fr-FR" i="1" dirty="0" smtClean="0">
                <a:solidFill>
                  <a:schemeClr val="accent1"/>
                </a:solidFill>
              </a:rPr>
              <a:t/>
            </a:r>
            <a:br>
              <a:rPr lang="fr-FR" i="1" dirty="0" smtClean="0">
                <a:solidFill>
                  <a:schemeClr val="accent1"/>
                </a:solidFill>
              </a:rPr>
            </a:br>
            <a:r>
              <a:rPr lang="fr-FR" i="1" dirty="0" smtClean="0">
                <a:solidFill>
                  <a:schemeClr val="accent1"/>
                </a:solidFill>
              </a:rPr>
              <a:t>But </a:t>
            </a:r>
            <a:r>
              <a:rPr lang="fr-FR" i="1" dirty="0" err="1" smtClean="0">
                <a:solidFill>
                  <a:schemeClr val="accent1"/>
                </a:solidFill>
              </a:rPr>
              <a:t>maybe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yields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would</a:t>
            </a:r>
            <a:r>
              <a:rPr lang="fr-FR" i="1" dirty="0" smtClean="0">
                <a:solidFill>
                  <a:schemeClr val="accent1"/>
                </a:solidFill>
              </a:rPr>
              <a:t> have been EVEN </a:t>
            </a:r>
            <a:r>
              <a:rPr lang="fr-FR" i="1" dirty="0" err="1" smtClean="0">
                <a:solidFill>
                  <a:schemeClr val="accent1"/>
                </a:solidFill>
              </a:rPr>
              <a:t>lower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without</a:t>
            </a:r>
            <a:r>
              <a:rPr lang="fr-FR" i="1" dirty="0" smtClean="0">
                <a:solidFill>
                  <a:schemeClr val="accent1"/>
                </a:solidFill>
              </a:rPr>
              <a:t> the </a:t>
            </a:r>
            <a:r>
              <a:rPr lang="fr-FR" i="1" dirty="0" err="1" smtClean="0">
                <a:solidFill>
                  <a:schemeClr val="accent1"/>
                </a:solidFill>
              </a:rPr>
              <a:t>farmer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field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school</a:t>
            </a:r>
            <a:r>
              <a:rPr lang="fr-FR" i="1" dirty="0" smtClean="0">
                <a:solidFill>
                  <a:schemeClr val="accent1"/>
                </a:solidFill>
              </a:rPr>
              <a:t>...</a:t>
            </a: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Differences</a:t>
            </a:r>
            <a:r>
              <a:rPr lang="fr-FR" dirty="0" smtClean="0"/>
              <a:t>-</a:t>
            </a:r>
            <a:r>
              <a:rPr lang="fr-FR" dirty="0" err="1" smtClean="0"/>
              <a:t>in-differences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963997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70722" y="1419596"/>
            <a:ext cx="10905699" cy="3881904"/>
          </a:xfrm>
        </p:spPr>
        <p:txBody>
          <a:bodyPr/>
          <a:lstStyle/>
          <a:p>
            <a:r>
              <a:rPr lang="fr-FR" dirty="0" smtClean="0"/>
              <a:t>Compare t</a:t>
            </a:r>
            <a:r>
              <a:rPr lang="en-GB" dirty="0" smtClean="0"/>
              <a:t>he </a:t>
            </a:r>
            <a:r>
              <a:rPr lang="en-GB" dirty="0" smtClean="0">
                <a:solidFill>
                  <a:schemeClr val="tx2"/>
                </a:solidFill>
              </a:rPr>
              <a:t>change (before and after)</a:t>
            </a:r>
            <a:r>
              <a:rPr lang="en-GB" dirty="0" smtClean="0"/>
              <a:t> </a:t>
            </a:r>
            <a:r>
              <a:rPr lang="en-GB" dirty="0" smtClean="0">
                <a:solidFill>
                  <a:schemeClr val="tx2"/>
                </a:solidFill>
              </a:rPr>
              <a:t>in the outcomes for beneficiaries </a:t>
            </a:r>
            <a:r>
              <a:rPr lang="en-GB" dirty="0" smtClean="0"/>
              <a:t>by the </a:t>
            </a:r>
            <a:r>
              <a:rPr lang="en-GB" dirty="0" smtClean="0"/>
              <a:t>policy/programme </a:t>
            </a:r>
            <a:r>
              <a:rPr lang="en-GB" dirty="0" smtClean="0"/>
              <a:t>to the </a:t>
            </a:r>
            <a:r>
              <a:rPr lang="en-GB" dirty="0" smtClean="0">
                <a:solidFill>
                  <a:schemeClr val="tx2"/>
                </a:solidFill>
              </a:rPr>
              <a:t>change in outcomes for </a:t>
            </a:r>
            <a:r>
              <a:rPr lang="en-GB" dirty="0" smtClean="0">
                <a:solidFill>
                  <a:schemeClr val="tx2"/>
                </a:solidFill>
              </a:rPr>
              <a:t>non-beneficiaries </a:t>
            </a:r>
            <a:r>
              <a:rPr lang="en-GB" dirty="0" smtClean="0"/>
              <a:t>over the same period</a:t>
            </a:r>
          </a:p>
          <a:p>
            <a:endParaRPr lang="en-GB" dirty="0" smtClean="0"/>
          </a:p>
          <a:p>
            <a:pPr>
              <a:buFont typeface="Arial" panose="020B0604020202020204" pitchFamily="34" charset="0"/>
              <a:buChar char="→"/>
            </a:pPr>
            <a:r>
              <a:rPr lang="en-GB" dirty="0" smtClean="0"/>
              <a:t>Beneficiaries and </a:t>
            </a:r>
            <a:r>
              <a:rPr lang="en-GB" dirty="0" err="1" smtClean="0"/>
              <a:t>nonbeneficiaries</a:t>
            </a:r>
            <a:r>
              <a:rPr lang="en-GB" dirty="0" smtClean="0"/>
              <a:t> don’t have to be identical</a:t>
            </a:r>
            <a:r>
              <a:rPr lang="en-GB" dirty="0"/>
              <a:t> </a:t>
            </a:r>
            <a:r>
              <a:rPr lang="en-GB" dirty="0" smtClean="0"/>
              <a:t>BUT dynamics have to be the same</a:t>
            </a:r>
          </a:p>
          <a:p>
            <a:pPr marL="457200" lvl="1" indent="0">
              <a:buNone/>
            </a:pPr>
            <a:r>
              <a:rPr lang="en-GB" dirty="0" smtClean="0"/>
              <a:t/>
            </a:r>
            <a:br>
              <a:rPr lang="en-GB" dirty="0" smtClean="0"/>
            </a:br>
            <a:r>
              <a:rPr lang="fr-FR" i="1" dirty="0" smtClean="0">
                <a:solidFill>
                  <a:schemeClr val="accent1"/>
                </a:solidFill>
              </a:rPr>
              <a:t>If all </a:t>
            </a:r>
            <a:r>
              <a:rPr lang="fr-FR" i="1" dirty="0" err="1" smtClean="0">
                <a:solidFill>
                  <a:schemeClr val="accent1"/>
                </a:solidFill>
              </a:rPr>
              <a:t>farmers</a:t>
            </a:r>
            <a:r>
              <a:rPr lang="fr-FR" i="1" dirty="0" smtClean="0">
                <a:solidFill>
                  <a:schemeClr val="accent1"/>
                </a:solidFill>
              </a:rPr>
              <a:t> are </a:t>
            </a:r>
            <a:r>
              <a:rPr lang="fr-FR" i="1" dirty="0" err="1" smtClean="0">
                <a:solidFill>
                  <a:schemeClr val="accent1"/>
                </a:solidFill>
              </a:rPr>
              <a:t>affected</a:t>
            </a:r>
            <a:r>
              <a:rPr lang="fr-FR" i="1" dirty="0" smtClean="0">
                <a:solidFill>
                  <a:schemeClr val="accent1"/>
                </a:solidFill>
              </a:rPr>
              <a:t> by the </a:t>
            </a:r>
            <a:r>
              <a:rPr lang="fr-FR" i="1" dirty="0" err="1" smtClean="0">
                <a:solidFill>
                  <a:schemeClr val="accent1"/>
                </a:solidFill>
              </a:rPr>
              <a:t>drought</a:t>
            </a:r>
            <a:r>
              <a:rPr lang="fr-FR" i="1" dirty="0" smtClean="0">
                <a:solidFill>
                  <a:schemeClr val="accent1"/>
                </a:solidFill>
              </a:rPr>
              <a:t> in </a:t>
            </a:r>
            <a:br>
              <a:rPr lang="fr-FR" i="1" dirty="0" smtClean="0">
                <a:solidFill>
                  <a:schemeClr val="accent1"/>
                </a:solidFill>
              </a:rPr>
            </a:br>
            <a:r>
              <a:rPr lang="fr-FR" i="1" dirty="0" smtClean="0">
                <a:solidFill>
                  <a:schemeClr val="accent1"/>
                </a:solidFill>
              </a:rPr>
              <a:t>the </a:t>
            </a:r>
            <a:r>
              <a:rPr lang="fr-FR" i="1" dirty="0" err="1" smtClean="0">
                <a:solidFill>
                  <a:schemeClr val="accent1"/>
                </a:solidFill>
              </a:rPr>
              <a:t>same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way</a:t>
            </a:r>
            <a:r>
              <a:rPr lang="fr-FR" i="1" dirty="0" smtClean="0">
                <a:solidFill>
                  <a:schemeClr val="accent1"/>
                </a:solidFill>
              </a:rPr>
              <a:t>, the </a:t>
            </a:r>
            <a:r>
              <a:rPr lang="fr-FR" i="1" dirty="0" err="1" smtClean="0">
                <a:solidFill>
                  <a:schemeClr val="accent1"/>
                </a:solidFill>
              </a:rPr>
              <a:t>difference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between</a:t>
            </a:r>
            <a:r>
              <a:rPr lang="fr-FR" i="1" dirty="0" smtClean="0">
                <a:solidFill>
                  <a:schemeClr val="accent1"/>
                </a:solidFill>
              </a:rPr>
              <a:t> the </a:t>
            </a:r>
            <a:br>
              <a:rPr lang="fr-FR" i="1" dirty="0" smtClean="0">
                <a:solidFill>
                  <a:schemeClr val="accent1"/>
                </a:solidFill>
              </a:rPr>
            </a:br>
            <a:r>
              <a:rPr lang="fr-FR" i="1" dirty="0" smtClean="0">
                <a:solidFill>
                  <a:schemeClr val="accent1"/>
                </a:solidFill>
              </a:rPr>
              <a:t>change in </a:t>
            </a:r>
            <a:r>
              <a:rPr lang="fr-FR" i="1" dirty="0" err="1" smtClean="0">
                <a:solidFill>
                  <a:schemeClr val="accent1"/>
                </a:solidFill>
              </a:rPr>
              <a:t>yields</a:t>
            </a:r>
            <a:r>
              <a:rPr lang="fr-FR" i="1" dirty="0" smtClean="0">
                <a:solidFill>
                  <a:schemeClr val="accent1"/>
                </a:solidFill>
              </a:rPr>
              <a:t> for </a:t>
            </a:r>
            <a:r>
              <a:rPr lang="fr-FR" i="1" dirty="0" err="1" smtClean="0">
                <a:solidFill>
                  <a:schemeClr val="accent1"/>
                </a:solidFill>
              </a:rPr>
              <a:t>farmers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who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participated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br>
              <a:rPr lang="fr-FR" i="1" dirty="0" smtClean="0">
                <a:solidFill>
                  <a:schemeClr val="accent1"/>
                </a:solidFill>
              </a:rPr>
            </a:br>
            <a:r>
              <a:rPr lang="fr-FR" i="1" dirty="0" smtClean="0">
                <a:solidFill>
                  <a:schemeClr val="accent1"/>
                </a:solidFill>
              </a:rPr>
              <a:t>in the </a:t>
            </a:r>
            <a:r>
              <a:rPr lang="fr-FR" i="1" dirty="0" err="1" smtClean="0">
                <a:solidFill>
                  <a:schemeClr val="accent1"/>
                </a:solidFill>
              </a:rPr>
              <a:t>farmer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field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school</a:t>
            </a:r>
            <a:r>
              <a:rPr lang="fr-FR" i="1" dirty="0" smtClean="0">
                <a:solidFill>
                  <a:schemeClr val="accent1"/>
                </a:solidFill>
              </a:rPr>
              <a:t>  and </a:t>
            </a:r>
            <a:r>
              <a:rPr lang="fr-FR" i="1" dirty="0" err="1" smtClean="0">
                <a:solidFill>
                  <a:schemeClr val="accent1"/>
                </a:solidFill>
              </a:rPr>
              <a:t>those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who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did</a:t>
            </a:r>
            <a:r>
              <a:rPr lang="fr-FR" i="1" dirty="0" smtClean="0">
                <a:solidFill>
                  <a:schemeClr val="accent1"/>
                </a:solidFill>
              </a:rPr>
              <a:t/>
            </a:r>
            <a:br>
              <a:rPr lang="fr-FR" i="1" dirty="0" smtClean="0">
                <a:solidFill>
                  <a:schemeClr val="accent1"/>
                </a:solidFill>
              </a:rPr>
            </a:br>
            <a:r>
              <a:rPr lang="fr-FR" i="1" dirty="0" smtClean="0">
                <a:solidFill>
                  <a:schemeClr val="accent1"/>
                </a:solidFill>
              </a:rPr>
              <a:t>not </a:t>
            </a:r>
            <a:r>
              <a:rPr lang="fr-FR" i="1" dirty="0" err="1" smtClean="0">
                <a:solidFill>
                  <a:schemeClr val="accent1"/>
                </a:solidFill>
              </a:rPr>
              <a:t>will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reflect</a:t>
            </a:r>
            <a:r>
              <a:rPr lang="fr-FR" i="1" dirty="0" smtClean="0">
                <a:solidFill>
                  <a:schemeClr val="accent1"/>
                </a:solidFill>
              </a:rPr>
              <a:t> the impact of the FFS.</a:t>
            </a:r>
            <a:endParaRPr lang="fr-FR" i="1" dirty="0">
              <a:solidFill>
                <a:schemeClr val="accent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Differences</a:t>
            </a:r>
            <a:r>
              <a:rPr lang="fr-FR" dirty="0" smtClean="0"/>
              <a:t>-</a:t>
            </a:r>
            <a:r>
              <a:rPr lang="fr-FR" dirty="0" err="1" smtClean="0"/>
              <a:t>in-differences</a:t>
            </a:r>
            <a:endParaRPr lang="fr-FR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4372" y="3123210"/>
            <a:ext cx="5467627" cy="3734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034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Requires</a:t>
            </a:r>
            <a:r>
              <a:rPr lang="fr-FR" dirty="0" smtClean="0"/>
              <a:t> panel data (i.e. </a:t>
            </a:r>
            <a:r>
              <a:rPr lang="fr-FR" dirty="0" err="1" smtClean="0"/>
              <a:t>collecting</a:t>
            </a:r>
            <a:r>
              <a:rPr lang="fr-FR" dirty="0" smtClean="0"/>
              <a:t> data on the </a:t>
            </a:r>
            <a:r>
              <a:rPr lang="fr-FR" dirty="0" err="1" smtClean="0"/>
              <a:t>same</a:t>
            </a:r>
            <a:r>
              <a:rPr lang="fr-FR" dirty="0" smtClean="0"/>
              <a:t> </a:t>
            </a:r>
            <a:r>
              <a:rPr lang="fr-FR" dirty="0" err="1" smtClean="0"/>
              <a:t>individuals</a:t>
            </a:r>
            <a:r>
              <a:rPr lang="fr-FR" dirty="0" smtClean="0"/>
              <a:t>/</a:t>
            </a:r>
            <a:r>
              <a:rPr lang="fr-FR" dirty="0" err="1" smtClean="0"/>
              <a:t>households</a:t>
            </a:r>
            <a:r>
              <a:rPr lang="fr-FR" dirty="0" smtClean="0"/>
              <a:t>/... at multiple points in time)</a:t>
            </a:r>
            <a:endParaRPr lang="fr-FR" dirty="0"/>
          </a:p>
          <a:p>
            <a:pPr lvl="1"/>
            <a:r>
              <a:rPr lang="fr-FR" dirty="0" err="1" smtClean="0"/>
              <a:t>Re-interviewing</a:t>
            </a:r>
            <a:r>
              <a:rPr lang="fr-FR" dirty="0" smtClean="0"/>
              <a:t> people </a:t>
            </a:r>
            <a:r>
              <a:rPr lang="fr-FR" dirty="0" err="1" smtClean="0"/>
              <a:t>can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challenging</a:t>
            </a:r>
            <a:endParaRPr lang="fr-FR" dirty="0" smtClean="0"/>
          </a:p>
          <a:p>
            <a:pPr lvl="1"/>
            <a:r>
              <a:rPr lang="fr-FR" dirty="0" err="1" smtClean="0"/>
              <a:t>Problem</a:t>
            </a:r>
            <a:r>
              <a:rPr lang="fr-FR" dirty="0" smtClean="0"/>
              <a:t> </a:t>
            </a:r>
            <a:r>
              <a:rPr lang="fr-FR" dirty="0" err="1" smtClean="0"/>
              <a:t>when</a:t>
            </a:r>
            <a:r>
              <a:rPr lang="fr-FR" dirty="0" smtClean="0"/>
              <a:t> </a:t>
            </a:r>
            <a:r>
              <a:rPr lang="fr-FR" dirty="0" err="1" smtClean="0"/>
              <a:t>dropping</a:t>
            </a:r>
            <a:r>
              <a:rPr lang="fr-FR" dirty="0" smtClean="0"/>
              <a:t> out of the </a:t>
            </a:r>
            <a:r>
              <a:rPr lang="fr-FR" dirty="0" err="1" smtClean="0"/>
              <a:t>study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more/</a:t>
            </a:r>
            <a:r>
              <a:rPr lang="fr-FR" dirty="0" err="1" smtClean="0"/>
              <a:t>less</a:t>
            </a:r>
            <a:r>
              <a:rPr lang="fr-FR" dirty="0" smtClean="0"/>
              <a:t> </a:t>
            </a:r>
            <a:r>
              <a:rPr lang="fr-FR" dirty="0" err="1" smtClean="0"/>
              <a:t>likely</a:t>
            </a:r>
            <a:r>
              <a:rPr lang="fr-FR" dirty="0" smtClean="0"/>
              <a:t> for </a:t>
            </a:r>
            <a:r>
              <a:rPr lang="fr-FR" dirty="0" err="1" smtClean="0"/>
              <a:t>beneficiaries</a:t>
            </a:r>
            <a:endParaRPr lang="fr-FR" dirty="0" smtClean="0"/>
          </a:p>
          <a:p>
            <a:pPr lvl="1"/>
            <a:endParaRPr lang="fr-FR" dirty="0" smtClean="0"/>
          </a:p>
          <a:p>
            <a:r>
              <a:rPr lang="fr-FR" dirty="0" smtClean="0"/>
              <a:t>Data </a:t>
            </a:r>
            <a:r>
              <a:rPr lang="fr-FR" dirty="0" err="1" smtClean="0"/>
              <a:t>needs</a:t>
            </a:r>
            <a:r>
              <a:rPr lang="fr-FR" dirty="0" smtClean="0"/>
              <a:t> to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collected</a:t>
            </a:r>
            <a:r>
              <a:rPr lang="fr-FR" dirty="0" smtClean="0"/>
              <a:t> </a:t>
            </a:r>
            <a:r>
              <a:rPr lang="fr-FR" b="1" dirty="0" err="1" smtClean="0"/>
              <a:t>before</a:t>
            </a:r>
            <a:r>
              <a:rPr lang="fr-FR" dirty="0" smtClean="0"/>
              <a:t> </a:t>
            </a:r>
            <a:r>
              <a:rPr lang="fr-FR" dirty="0"/>
              <a:t>the </a:t>
            </a:r>
            <a:r>
              <a:rPr lang="fr-FR" dirty="0" err="1"/>
              <a:t>start</a:t>
            </a:r>
            <a:r>
              <a:rPr lang="fr-FR" dirty="0"/>
              <a:t> of </a:t>
            </a:r>
            <a:r>
              <a:rPr lang="fr-FR" dirty="0" err="1"/>
              <a:t>any</a:t>
            </a:r>
            <a:r>
              <a:rPr lang="fr-FR" dirty="0"/>
              <a:t> programme/</a:t>
            </a:r>
            <a:r>
              <a:rPr lang="fr-FR" dirty="0" err="1"/>
              <a:t>policy</a:t>
            </a:r>
            <a:r>
              <a:rPr lang="fr-FR" dirty="0"/>
              <a:t> </a:t>
            </a:r>
            <a:r>
              <a:rPr lang="fr-FR" dirty="0" err="1" smtClean="0"/>
              <a:t>activities</a:t>
            </a:r>
            <a:endParaRPr lang="fr-FR" dirty="0" smtClean="0"/>
          </a:p>
          <a:p>
            <a:endParaRPr lang="fr-FR" dirty="0"/>
          </a:p>
          <a:p>
            <a:r>
              <a:rPr lang="fr-FR" dirty="0" err="1" smtClean="0"/>
              <a:t>Sometimes</a:t>
            </a:r>
            <a:r>
              <a:rPr lang="fr-FR" dirty="0" smtClean="0"/>
              <a:t> </a:t>
            </a:r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can</a:t>
            </a:r>
            <a:r>
              <a:rPr lang="fr-FR" dirty="0" smtClean="0"/>
              <a:t> </a:t>
            </a:r>
            <a:r>
              <a:rPr lang="fr-FR" dirty="0" err="1" smtClean="0"/>
              <a:t>apply</a:t>
            </a:r>
            <a:r>
              <a:rPr lang="fr-FR" dirty="0" smtClean="0"/>
              <a:t> </a:t>
            </a:r>
            <a:r>
              <a:rPr lang="fr-FR" dirty="0" err="1" smtClean="0"/>
              <a:t>this</a:t>
            </a:r>
            <a:r>
              <a:rPr lang="fr-FR" dirty="0" smtClean="0"/>
              <a:t> technique to data </a:t>
            </a:r>
            <a:r>
              <a:rPr lang="fr-FR" dirty="0" err="1" smtClean="0"/>
              <a:t>from</a:t>
            </a:r>
            <a:r>
              <a:rPr lang="fr-FR" dirty="0" smtClean="0"/>
              <a:t> </a:t>
            </a:r>
            <a:r>
              <a:rPr lang="fr-FR" dirty="0" err="1" smtClean="0"/>
              <a:t>general</a:t>
            </a:r>
            <a:r>
              <a:rPr lang="fr-FR" dirty="0" smtClean="0"/>
              <a:t> </a:t>
            </a:r>
            <a:r>
              <a:rPr lang="fr-FR" dirty="0" err="1" smtClean="0"/>
              <a:t>household</a:t>
            </a:r>
            <a:r>
              <a:rPr lang="fr-FR" dirty="0" smtClean="0"/>
              <a:t> </a:t>
            </a:r>
            <a:r>
              <a:rPr lang="fr-FR" dirty="0" err="1" smtClean="0"/>
              <a:t>surveys</a:t>
            </a:r>
            <a:r>
              <a:rPr lang="fr-FR" dirty="0" smtClean="0"/>
              <a:t> (</a:t>
            </a:r>
            <a:r>
              <a:rPr lang="fr-FR" dirty="0" err="1" smtClean="0"/>
              <a:t>e.g</a:t>
            </a:r>
            <a:r>
              <a:rPr lang="fr-FR" dirty="0" smtClean="0"/>
              <a:t>. LSMS, EHCVM) </a:t>
            </a:r>
            <a:r>
              <a:rPr lang="fr-FR" dirty="0" err="1" smtClean="0"/>
              <a:t>that</a:t>
            </a:r>
            <a:r>
              <a:rPr lang="fr-FR" dirty="0" smtClean="0"/>
              <a:t> </a:t>
            </a:r>
            <a:r>
              <a:rPr lang="fr-FR" dirty="0" err="1" smtClean="0"/>
              <a:t>were</a:t>
            </a:r>
            <a:r>
              <a:rPr lang="fr-FR" dirty="0" smtClean="0"/>
              <a:t> not </a:t>
            </a:r>
            <a:r>
              <a:rPr lang="fr-FR" dirty="0" err="1" smtClean="0"/>
              <a:t>collected</a:t>
            </a:r>
            <a:r>
              <a:rPr lang="fr-FR" dirty="0" smtClean="0"/>
              <a:t> </a:t>
            </a:r>
            <a:r>
              <a:rPr lang="fr-FR" dirty="0" err="1" smtClean="0"/>
              <a:t>specifically</a:t>
            </a:r>
            <a:r>
              <a:rPr lang="fr-FR" dirty="0" smtClean="0"/>
              <a:t> to </a:t>
            </a:r>
            <a:r>
              <a:rPr lang="fr-FR" dirty="0" err="1" smtClean="0"/>
              <a:t>evaluate</a:t>
            </a:r>
            <a:r>
              <a:rPr lang="fr-FR" dirty="0" smtClean="0"/>
              <a:t> impact of a </a:t>
            </a:r>
            <a:r>
              <a:rPr lang="fr-FR" dirty="0" err="1" smtClean="0"/>
              <a:t>policy</a:t>
            </a:r>
            <a:r>
              <a:rPr lang="fr-FR" dirty="0" smtClean="0"/>
              <a:t>/programme but do </a:t>
            </a:r>
            <a:r>
              <a:rPr lang="fr-FR" dirty="0" err="1" smtClean="0"/>
              <a:t>give</a:t>
            </a:r>
            <a:r>
              <a:rPr lang="fr-FR" dirty="0" smtClean="0"/>
              <a:t> us </a:t>
            </a:r>
            <a:r>
              <a:rPr lang="fr-FR" b="1" dirty="0" err="1" smtClean="0">
                <a:solidFill>
                  <a:schemeClr val="tx2"/>
                </a:solidFill>
              </a:rPr>
              <a:t>before</a:t>
            </a:r>
            <a:r>
              <a:rPr lang="fr-FR" b="1" dirty="0" smtClean="0">
                <a:solidFill>
                  <a:schemeClr val="tx2"/>
                </a:solidFill>
              </a:rPr>
              <a:t>- and </a:t>
            </a:r>
            <a:r>
              <a:rPr lang="fr-FR" b="1" dirty="0" err="1" smtClean="0">
                <a:solidFill>
                  <a:schemeClr val="tx2"/>
                </a:solidFill>
              </a:rPr>
              <a:t>after</a:t>
            </a:r>
            <a:r>
              <a:rPr lang="fr-FR" b="1" dirty="0" smtClean="0">
                <a:solidFill>
                  <a:schemeClr val="tx2"/>
                </a:solidFill>
              </a:rPr>
              <a:t> data</a:t>
            </a:r>
            <a:r>
              <a:rPr lang="fr-FR" dirty="0" smtClean="0"/>
              <a:t> for </a:t>
            </a:r>
            <a:r>
              <a:rPr lang="fr-FR" b="1" dirty="0" err="1" smtClean="0">
                <a:solidFill>
                  <a:schemeClr val="tx2"/>
                </a:solidFill>
              </a:rPr>
              <a:t>beneficiaries</a:t>
            </a:r>
            <a:r>
              <a:rPr lang="fr-FR" b="1" dirty="0">
                <a:solidFill>
                  <a:schemeClr val="tx2"/>
                </a:solidFill>
              </a:rPr>
              <a:t> </a:t>
            </a:r>
            <a:r>
              <a:rPr lang="fr-FR" b="1" dirty="0" smtClean="0">
                <a:solidFill>
                  <a:schemeClr val="tx2"/>
                </a:solidFill>
              </a:rPr>
              <a:t>and non-</a:t>
            </a:r>
            <a:r>
              <a:rPr lang="fr-FR" b="1" dirty="0" err="1" smtClean="0">
                <a:solidFill>
                  <a:schemeClr val="tx2"/>
                </a:solidFill>
              </a:rPr>
              <a:t>beneficiaries</a:t>
            </a:r>
            <a:endParaRPr lang="fr-FR" b="1" dirty="0" smtClean="0">
              <a:solidFill>
                <a:schemeClr val="tx2"/>
              </a:solidFill>
            </a:endParaRPr>
          </a:p>
          <a:p>
            <a:endParaRPr lang="fr-FR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Differences</a:t>
            </a:r>
            <a:r>
              <a:rPr lang="fr-FR" dirty="0" smtClean="0"/>
              <a:t>-</a:t>
            </a:r>
            <a:r>
              <a:rPr lang="fr-FR" dirty="0" err="1" smtClean="0"/>
              <a:t>in-differences</a:t>
            </a:r>
            <a:r>
              <a:rPr lang="fr-FR" dirty="0" smtClean="0"/>
              <a:t>: </a:t>
            </a:r>
            <a:r>
              <a:rPr lang="fr-FR" dirty="0" err="1" smtClean="0"/>
              <a:t>Practicalities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116614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70722" y="1504991"/>
            <a:ext cx="10905699" cy="4444546"/>
          </a:xfrm>
        </p:spPr>
        <p:txBody>
          <a:bodyPr/>
          <a:lstStyle/>
          <a:p>
            <a:r>
              <a:rPr lang="fr-FR" dirty="0" err="1" smtClean="0"/>
              <a:t>These</a:t>
            </a:r>
            <a:r>
              <a:rPr lang="fr-FR" dirty="0" smtClean="0"/>
              <a:t> 2 techniques </a:t>
            </a:r>
            <a:r>
              <a:rPr lang="fr-FR" dirty="0" err="1" smtClean="0"/>
              <a:t>essentially</a:t>
            </a:r>
            <a:r>
              <a:rPr lang="fr-FR" dirty="0" smtClean="0"/>
              <a:t> </a:t>
            </a:r>
            <a:r>
              <a:rPr lang="fr-FR" dirty="0" err="1" smtClean="0"/>
              <a:t>try</a:t>
            </a:r>
            <a:r>
              <a:rPr lang="fr-FR" dirty="0" smtClean="0"/>
              <a:t> to « </a:t>
            </a:r>
            <a:r>
              <a:rPr lang="fr-FR" dirty="0" err="1" smtClean="0"/>
              <a:t>make</a:t>
            </a:r>
            <a:r>
              <a:rPr lang="fr-FR" dirty="0" smtClean="0"/>
              <a:t> </a:t>
            </a:r>
            <a:r>
              <a:rPr lang="fr-FR" dirty="0" err="1" smtClean="0"/>
              <a:t>everything</a:t>
            </a:r>
            <a:r>
              <a:rPr lang="fr-FR" dirty="0" smtClean="0"/>
              <a:t> </a:t>
            </a:r>
            <a:r>
              <a:rPr lang="fr-FR" dirty="0" err="1" smtClean="0"/>
              <a:t>equal</a:t>
            </a:r>
            <a:r>
              <a:rPr lang="fr-FR" dirty="0" smtClean="0"/>
              <a:t> » </a:t>
            </a:r>
            <a:r>
              <a:rPr lang="fr-FR" dirty="0" err="1" smtClean="0"/>
              <a:t>after</a:t>
            </a:r>
            <a:r>
              <a:rPr lang="fr-FR" dirty="0" smtClean="0"/>
              <a:t> the </a:t>
            </a:r>
            <a:r>
              <a:rPr lang="fr-FR" dirty="0" err="1" smtClean="0"/>
              <a:t>fact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 smtClean="0"/>
          </a:p>
          <a:p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can</a:t>
            </a:r>
            <a:r>
              <a:rPr lang="fr-FR" dirty="0" smtClean="0"/>
              <a:t> control for </a:t>
            </a:r>
            <a:r>
              <a:rPr lang="fr-FR" dirty="0" err="1" smtClean="0"/>
              <a:t>observed</a:t>
            </a:r>
            <a:r>
              <a:rPr lang="fr-FR" dirty="0" smtClean="0"/>
              <a:t> </a:t>
            </a:r>
            <a:r>
              <a:rPr lang="fr-FR" dirty="0" err="1" smtClean="0"/>
              <a:t>differences</a:t>
            </a:r>
            <a:r>
              <a:rPr lang="fr-FR" dirty="0" smtClean="0"/>
              <a:t> (</a:t>
            </a:r>
            <a:r>
              <a:rPr lang="fr-FR" dirty="0" err="1" smtClean="0"/>
              <a:t>e.g</a:t>
            </a:r>
            <a:r>
              <a:rPr lang="fr-FR" dirty="0" smtClean="0"/>
              <a:t>. </a:t>
            </a:r>
            <a:r>
              <a:rPr lang="fr-FR" dirty="0" err="1" smtClean="0"/>
              <a:t>age</a:t>
            </a:r>
            <a:r>
              <a:rPr lang="fr-FR" dirty="0" smtClean="0"/>
              <a:t>, </a:t>
            </a:r>
            <a:r>
              <a:rPr lang="fr-FR" dirty="0" err="1" smtClean="0"/>
              <a:t>education</a:t>
            </a:r>
            <a:r>
              <a:rPr lang="fr-FR" dirty="0" smtClean="0"/>
              <a:t>, </a:t>
            </a:r>
            <a:r>
              <a:rPr lang="fr-FR" dirty="0" err="1" smtClean="0"/>
              <a:t>household</a:t>
            </a:r>
            <a:r>
              <a:rPr lang="fr-FR" dirty="0" smtClean="0"/>
              <a:t> size, ...) </a:t>
            </a:r>
            <a:r>
              <a:rPr lang="fr-FR" dirty="0" err="1" smtClean="0"/>
              <a:t>between</a:t>
            </a:r>
            <a:r>
              <a:rPr lang="fr-FR" dirty="0" smtClean="0"/>
              <a:t> </a:t>
            </a:r>
            <a:r>
              <a:rPr lang="fr-FR" dirty="0" err="1" smtClean="0"/>
              <a:t>beneficiaries</a:t>
            </a:r>
            <a:r>
              <a:rPr lang="fr-FR" dirty="0" smtClean="0"/>
              <a:t> and non-</a:t>
            </a:r>
            <a:r>
              <a:rPr lang="fr-FR" dirty="0" err="1" smtClean="0"/>
              <a:t>beneficiaries</a:t>
            </a:r>
            <a:r>
              <a:rPr lang="fr-FR" dirty="0" smtClean="0"/>
              <a:t> in </a:t>
            </a:r>
            <a:r>
              <a:rPr lang="fr-FR" dirty="0" err="1" smtClean="0"/>
              <a:t>regressions</a:t>
            </a:r>
            <a:r>
              <a:rPr lang="fr-FR" dirty="0" smtClean="0"/>
              <a:t> </a:t>
            </a:r>
          </a:p>
          <a:p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can</a:t>
            </a:r>
            <a:r>
              <a:rPr lang="fr-FR" dirty="0" smtClean="0"/>
              <a:t> compare </a:t>
            </a:r>
            <a:r>
              <a:rPr lang="fr-FR" dirty="0" err="1" smtClean="0"/>
              <a:t>beneficiaries</a:t>
            </a:r>
            <a:r>
              <a:rPr lang="fr-FR" dirty="0" smtClean="0"/>
              <a:t> </a:t>
            </a:r>
            <a:r>
              <a:rPr lang="fr-FR" dirty="0" err="1" smtClean="0"/>
              <a:t>only</a:t>
            </a:r>
            <a:r>
              <a:rPr lang="fr-FR" dirty="0" smtClean="0"/>
              <a:t> to non-</a:t>
            </a:r>
            <a:r>
              <a:rPr lang="fr-FR" dirty="0" err="1" smtClean="0"/>
              <a:t>beneficiaries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similar</a:t>
            </a:r>
            <a:r>
              <a:rPr lang="fr-FR" dirty="0" smtClean="0"/>
              <a:t> observable </a:t>
            </a:r>
            <a:r>
              <a:rPr lang="fr-FR" dirty="0" err="1" smtClean="0"/>
              <a:t>characteristics</a:t>
            </a:r>
            <a:r>
              <a:rPr lang="fr-FR" dirty="0" smtClean="0"/>
              <a:t> (= </a:t>
            </a:r>
            <a:r>
              <a:rPr lang="fr-FR" dirty="0" err="1" smtClean="0"/>
              <a:t>matching</a:t>
            </a:r>
            <a:r>
              <a:rPr lang="fr-FR" dirty="0" smtClean="0"/>
              <a:t>)</a:t>
            </a:r>
            <a:br>
              <a:rPr lang="fr-FR" dirty="0" smtClean="0"/>
            </a:br>
            <a:endParaRPr lang="fr-FR" dirty="0" smtClean="0"/>
          </a:p>
          <a:p>
            <a:endParaRPr lang="fr-FR" dirty="0"/>
          </a:p>
          <a:p>
            <a:r>
              <a:rPr lang="fr-FR" dirty="0" err="1"/>
              <a:t>We</a:t>
            </a:r>
            <a:r>
              <a:rPr lang="fr-FR" dirty="0"/>
              <a:t> </a:t>
            </a:r>
            <a:r>
              <a:rPr lang="fr-FR" dirty="0" err="1"/>
              <a:t>can</a:t>
            </a:r>
            <a:r>
              <a:rPr lang="fr-FR" dirty="0"/>
              <a:t> </a:t>
            </a:r>
            <a:r>
              <a:rPr lang="fr-FR" dirty="0" err="1"/>
              <a:t>only</a:t>
            </a:r>
            <a:r>
              <a:rPr lang="fr-FR" dirty="0"/>
              <a:t> «control for» or « match on »</a:t>
            </a:r>
            <a:r>
              <a:rPr lang="fr-FR" dirty="0" err="1"/>
              <a:t>what</a:t>
            </a:r>
            <a:r>
              <a:rPr lang="fr-FR" dirty="0"/>
              <a:t> </a:t>
            </a:r>
            <a:r>
              <a:rPr lang="fr-FR" dirty="0" err="1"/>
              <a:t>we</a:t>
            </a:r>
            <a:r>
              <a:rPr lang="fr-FR" dirty="0"/>
              <a:t> observe in the data</a:t>
            </a:r>
          </a:p>
          <a:p>
            <a:pPr lvl="1"/>
            <a:r>
              <a:rPr lang="fr-FR" dirty="0"/>
              <a:t>It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difficult</a:t>
            </a:r>
            <a:r>
              <a:rPr lang="fr-FR" dirty="0"/>
              <a:t> to design a </a:t>
            </a:r>
            <a:r>
              <a:rPr lang="fr-FR" dirty="0" err="1"/>
              <a:t>survey</a:t>
            </a:r>
            <a:r>
              <a:rPr lang="fr-FR" dirty="0"/>
              <a:t> </a:t>
            </a:r>
            <a:r>
              <a:rPr lang="fr-FR" dirty="0" err="1"/>
              <a:t>so</a:t>
            </a:r>
            <a:r>
              <a:rPr lang="fr-FR" dirty="0"/>
              <a:t> </a:t>
            </a:r>
            <a:r>
              <a:rPr lang="fr-FR" dirty="0" err="1"/>
              <a:t>that</a:t>
            </a:r>
            <a:r>
              <a:rPr lang="fr-FR" dirty="0"/>
              <a:t> </a:t>
            </a:r>
            <a:r>
              <a:rPr lang="fr-FR" dirty="0" err="1"/>
              <a:t>it</a:t>
            </a:r>
            <a:r>
              <a:rPr lang="fr-FR" dirty="0"/>
              <a:t> captures all </a:t>
            </a:r>
            <a:r>
              <a:rPr lang="fr-FR" dirty="0" err="1"/>
              <a:t>possibly</a:t>
            </a:r>
            <a:r>
              <a:rPr lang="fr-FR" dirty="0"/>
              <a:t> relevant information</a:t>
            </a:r>
          </a:p>
          <a:p>
            <a:pPr lvl="1"/>
            <a:r>
              <a:rPr lang="fr-FR" dirty="0"/>
              <a:t>Certain </a:t>
            </a:r>
            <a:r>
              <a:rPr lang="fr-FR" dirty="0" err="1"/>
              <a:t>characteristics</a:t>
            </a:r>
            <a:r>
              <a:rPr lang="fr-FR" dirty="0"/>
              <a:t> (</a:t>
            </a:r>
            <a:r>
              <a:rPr lang="fr-FR" dirty="0" err="1"/>
              <a:t>e.g</a:t>
            </a:r>
            <a:r>
              <a:rPr lang="fr-FR" dirty="0"/>
              <a:t>. motivations, aspirations, social connections) are </a:t>
            </a:r>
            <a:r>
              <a:rPr lang="fr-FR" dirty="0" err="1"/>
              <a:t>very</a:t>
            </a:r>
            <a:r>
              <a:rPr lang="fr-FR" dirty="0"/>
              <a:t> </a:t>
            </a:r>
            <a:r>
              <a:rPr lang="fr-FR" dirty="0" err="1"/>
              <a:t>difficult</a:t>
            </a:r>
            <a:r>
              <a:rPr lang="fr-FR" dirty="0"/>
              <a:t> to </a:t>
            </a:r>
            <a:r>
              <a:rPr lang="fr-FR" dirty="0" err="1"/>
              <a:t>measure</a:t>
            </a:r>
            <a:r>
              <a:rPr lang="fr-FR" dirty="0"/>
              <a:t> </a:t>
            </a:r>
            <a:r>
              <a:rPr lang="fr-FR" dirty="0" err="1"/>
              <a:t>accurately</a:t>
            </a:r>
            <a:endParaRPr lang="fr-FR" dirty="0"/>
          </a:p>
          <a:p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  <a:p>
            <a:pPr marL="0" indent="0">
              <a:buNone/>
            </a:pPr>
            <a:r>
              <a:rPr lang="fr-FR" dirty="0" smtClean="0"/>
              <a:t/>
            </a:r>
            <a:br>
              <a:rPr lang="fr-FR" dirty="0" smtClean="0"/>
            </a:br>
            <a:endParaRPr lang="fr-FR" dirty="0" smtClean="0"/>
          </a:p>
          <a:p>
            <a:endParaRPr lang="fr-F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Regressions</a:t>
            </a:r>
            <a:r>
              <a:rPr lang="fr-FR" dirty="0" smtClean="0"/>
              <a:t> and </a:t>
            </a:r>
            <a:r>
              <a:rPr lang="fr-FR" dirty="0" err="1" smtClean="0"/>
              <a:t>matching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6677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70722" y="1504991"/>
            <a:ext cx="10905699" cy="4444546"/>
          </a:xfrm>
        </p:spPr>
        <p:txBody>
          <a:bodyPr/>
          <a:lstStyle/>
          <a:p>
            <a:r>
              <a:rPr lang="fr-FR" dirty="0" err="1" smtClean="0"/>
              <a:t>Unfortunately</a:t>
            </a:r>
            <a:r>
              <a:rPr lang="fr-FR" dirty="0" smtClean="0"/>
              <a:t>, </a:t>
            </a:r>
            <a:r>
              <a:rPr lang="fr-FR" dirty="0" err="1" smtClean="0"/>
              <a:t>it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usually</a:t>
            </a:r>
            <a:r>
              <a:rPr lang="fr-FR" dirty="0" smtClean="0"/>
              <a:t> </a:t>
            </a:r>
            <a:r>
              <a:rPr lang="fr-FR" dirty="0" err="1" smtClean="0"/>
              <a:t>easy</a:t>
            </a:r>
            <a:r>
              <a:rPr lang="fr-FR" dirty="0" smtClean="0"/>
              <a:t> to imagine </a:t>
            </a:r>
            <a:r>
              <a:rPr lang="fr-FR" dirty="0" err="1" smtClean="0"/>
              <a:t>that</a:t>
            </a:r>
            <a:r>
              <a:rPr lang="fr-FR" dirty="0" smtClean="0"/>
              <a:t> </a:t>
            </a:r>
            <a:r>
              <a:rPr lang="fr-FR" dirty="0" err="1" smtClean="0"/>
              <a:t>there</a:t>
            </a:r>
            <a:r>
              <a:rPr lang="fr-FR" dirty="0" smtClean="0"/>
              <a:t> are </a:t>
            </a:r>
            <a:r>
              <a:rPr lang="fr-FR" dirty="0" err="1" smtClean="0"/>
              <a:t>other</a:t>
            </a:r>
            <a:r>
              <a:rPr lang="fr-FR" dirty="0" smtClean="0"/>
              <a:t> </a:t>
            </a:r>
            <a:r>
              <a:rPr lang="fr-FR" dirty="0" err="1" smtClean="0">
                <a:solidFill>
                  <a:schemeClr val="tx2"/>
                </a:solidFill>
              </a:rPr>
              <a:t>unobserved</a:t>
            </a:r>
            <a:r>
              <a:rPr lang="fr-FR" dirty="0" smtClean="0">
                <a:solidFill>
                  <a:schemeClr val="tx2"/>
                </a:solidFill>
              </a:rPr>
              <a:t> variables</a:t>
            </a:r>
            <a:r>
              <a:rPr lang="fr-FR" dirty="0" smtClean="0"/>
              <a:t> (for </a:t>
            </a:r>
            <a:r>
              <a:rPr lang="fr-FR" dirty="0" err="1" smtClean="0"/>
              <a:t>which</a:t>
            </a:r>
            <a:r>
              <a:rPr lang="fr-FR" dirty="0" smtClean="0"/>
              <a:t> </a:t>
            </a:r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don’t</a:t>
            </a:r>
            <a:r>
              <a:rPr lang="fr-FR" dirty="0" smtClean="0"/>
              <a:t> have data) </a:t>
            </a:r>
            <a:r>
              <a:rPr lang="fr-FR" dirty="0" err="1" smtClean="0"/>
              <a:t>that</a:t>
            </a:r>
            <a:r>
              <a:rPr lang="fr-FR" dirty="0" smtClean="0"/>
              <a:t> </a:t>
            </a:r>
            <a:r>
              <a:rPr lang="fr-FR" dirty="0" err="1" smtClean="0"/>
              <a:t>play</a:t>
            </a:r>
            <a:r>
              <a:rPr lang="fr-FR" dirty="0" smtClean="0"/>
              <a:t> a </a:t>
            </a:r>
            <a:r>
              <a:rPr lang="fr-FR" dirty="0" err="1" smtClean="0"/>
              <a:t>role</a:t>
            </a:r>
            <a:endParaRPr lang="fr-FR" dirty="0" smtClean="0"/>
          </a:p>
          <a:p>
            <a:r>
              <a:rPr lang="fr-FR" dirty="0" err="1" smtClean="0"/>
              <a:t>Especially</a:t>
            </a:r>
            <a:r>
              <a:rPr lang="fr-FR" dirty="0" smtClean="0"/>
              <a:t> </a:t>
            </a:r>
            <a:r>
              <a:rPr lang="fr-FR" dirty="0" err="1" smtClean="0"/>
              <a:t>problematic</a:t>
            </a:r>
            <a:r>
              <a:rPr lang="fr-FR" dirty="0" smtClean="0"/>
              <a:t> </a:t>
            </a:r>
            <a:r>
              <a:rPr lang="fr-FR" dirty="0" err="1" smtClean="0"/>
              <a:t>when</a:t>
            </a:r>
            <a:r>
              <a:rPr lang="fr-FR" dirty="0" smtClean="0"/>
              <a:t> </a:t>
            </a:r>
          </a:p>
          <a:p>
            <a:pPr lvl="1"/>
            <a:r>
              <a:rPr lang="fr-FR" dirty="0" err="1" smtClean="0"/>
              <a:t>Personal</a:t>
            </a:r>
            <a:r>
              <a:rPr lang="fr-FR" dirty="0" smtClean="0"/>
              <a:t> </a:t>
            </a:r>
            <a:r>
              <a:rPr lang="fr-FR" dirty="0" err="1" smtClean="0"/>
              <a:t>choice</a:t>
            </a:r>
            <a:r>
              <a:rPr lang="fr-FR" dirty="0" smtClean="0"/>
              <a:t> </a:t>
            </a:r>
            <a:r>
              <a:rPr lang="fr-FR" dirty="0" err="1" smtClean="0"/>
              <a:t>determines</a:t>
            </a:r>
            <a:r>
              <a:rPr lang="fr-FR" dirty="0" smtClean="0"/>
              <a:t> participation</a:t>
            </a:r>
          </a:p>
          <a:p>
            <a:pPr lvl="1"/>
            <a:r>
              <a:rPr lang="fr-FR" dirty="0" smtClean="0"/>
              <a:t>Programmes </a:t>
            </a:r>
            <a:r>
              <a:rPr lang="en-US" dirty="0" smtClean="0"/>
              <a:t>have </a:t>
            </a:r>
            <a:r>
              <a:rPr lang="en-US" dirty="0"/>
              <a:t>been purposefully placed in particular </a:t>
            </a:r>
            <a:r>
              <a:rPr lang="en-US" dirty="0" smtClean="0"/>
              <a:t>areas </a:t>
            </a:r>
            <a:r>
              <a:rPr lang="en-US" dirty="0" smtClean="0"/>
              <a:t>(e.g. based on prior performance)</a:t>
            </a:r>
            <a:endParaRPr lang="en-US" dirty="0" smtClean="0"/>
          </a:p>
          <a:p>
            <a:pPr lvl="1"/>
            <a:endParaRPr lang="en-US" dirty="0"/>
          </a:p>
          <a:p>
            <a:r>
              <a:rPr lang="fr-FR" dirty="0" err="1" smtClean="0"/>
              <a:t>These</a:t>
            </a:r>
            <a:r>
              <a:rPr lang="fr-FR" dirty="0" smtClean="0"/>
              <a:t> 2 </a:t>
            </a:r>
            <a:r>
              <a:rPr lang="fr-FR" dirty="0" err="1" smtClean="0"/>
              <a:t>approaches</a:t>
            </a:r>
            <a:r>
              <a:rPr lang="fr-FR" dirty="0" smtClean="0"/>
              <a:t> </a:t>
            </a:r>
            <a:r>
              <a:rPr lang="fr-FR" dirty="0" err="1" smtClean="0"/>
              <a:t>work</a:t>
            </a:r>
            <a:r>
              <a:rPr lang="fr-FR" dirty="0" smtClean="0"/>
              <a:t> best for </a:t>
            </a:r>
            <a:r>
              <a:rPr lang="fr-FR" dirty="0" err="1" smtClean="0"/>
              <a:t>policies</a:t>
            </a:r>
            <a:r>
              <a:rPr lang="fr-FR" dirty="0" smtClean="0"/>
              <a:t>/programmes </a:t>
            </a:r>
            <a:r>
              <a:rPr lang="en-US" dirty="0"/>
              <a:t>where selection (who could benefit) was based on </a:t>
            </a:r>
            <a:r>
              <a:rPr lang="en-US" dirty="0" smtClean="0"/>
              <a:t>(easily measured) criteria </a:t>
            </a:r>
            <a:r>
              <a:rPr lang="en-US" dirty="0"/>
              <a:t>unrelated to the outcomes of interest</a:t>
            </a:r>
            <a:endParaRPr lang="fr-FR" dirty="0"/>
          </a:p>
          <a:p>
            <a:pPr marL="0" indent="0">
              <a:buNone/>
            </a:pPr>
            <a:r>
              <a:rPr lang="fr-FR" dirty="0" smtClean="0"/>
              <a:t/>
            </a:r>
            <a:br>
              <a:rPr lang="fr-FR" dirty="0" smtClean="0"/>
            </a:br>
            <a:endParaRPr lang="fr-FR" dirty="0" smtClean="0"/>
          </a:p>
          <a:p>
            <a:endParaRPr lang="fr-F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Regressions</a:t>
            </a:r>
            <a:r>
              <a:rPr lang="fr-FR" dirty="0" smtClean="0"/>
              <a:t> and </a:t>
            </a:r>
            <a:r>
              <a:rPr lang="fr-FR" dirty="0" err="1" smtClean="0"/>
              <a:t>matching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375582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Data collection at 1 single point in time (AFTER the </a:t>
            </a:r>
            <a:r>
              <a:rPr lang="fr-FR" dirty="0" err="1"/>
              <a:t>start</a:t>
            </a:r>
            <a:r>
              <a:rPr lang="fr-FR" dirty="0"/>
              <a:t> of the </a:t>
            </a:r>
            <a:r>
              <a:rPr lang="fr-FR" dirty="0" err="1"/>
              <a:t>policy</a:t>
            </a:r>
            <a:r>
              <a:rPr lang="fr-FR" dirty="0"/>
              <a:t>/program)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 smtClean="0"/>
              <a:t>sufficient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= major </a:t>
            </a:r>
            <a:r>
              <a:rPr lang="fr-FR" dirty="0" err="1" smtClean="0"/>
              <a:t>advantage</a:t>
            </a:r>
            <a:endParaRPr lang="fr-FR" dirty="0" smtClean="0"/>
          </a:p>
          <a:p>
            <a:r>
              <a:rPr lang="fr-FR" dirty="0" smtClean="0"/>
              <a:t>Can </a:t>
            </a:r>
            <a:r>
              <a:rPr lang="fr-FR" dirty="0" err="1" smtClean="0"/>
              <a:t>often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done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data </a:t>
            </a:r>
            <a:r>
              <a:rPr lang="fr-FR" dirty="0" err="1" smtClean="0"/>
              <a:t>collected</a:t>
            </a:r>
            <a:r>
              <a:rPr lang="fr-FR" dirty="0" smtClean="0"/>
              <a:t> for </a:t>
            </a:r>
            <a:r>
              <a:rPr lang="fr-FR" dirty="0" err="1" smtClean="0"/>
              <a:t>different</a:t>
            </a:r>
            <a:r>
              <a:rPr lang="fr-FR" dirty="0" smtClean="0"/>
              <a:t> </a:t>
            </a:r>
            <a:r>
              <a:rPr lang="fr-FR" dirty="0" err="1" smtClean="0"/>
              <a:t>purposes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  <a:p>
            <a:r>
              <a:rPr lang="fr-FR" dirty="0" err="1" smtClean="0"/>
              <a:t>Need</a:t>
            </a:r>
            <a:r>
              <a:rPr lang="fr-FR" dirty="0" smtClean="0"/>
              <a:t> (</a:t>
            </a:r>
            <a:r>
              <a:rPr lang="fr-FR" dirty="0" err="1" smtClean="0"/>
              <a:t>elaborate</a:t>
            </a:r>
            <a:r>
              <a:rPr lang="fr-FR" dirty="0" smtClean="0"/>
              <a:t>) </a:t>
            </a:r>
            <a:r>
              <a:rPr lang="fr-FR" dirty="0" smtClean="0"/>
              <a:t>data on a </a:t>
            </a:r>
            <a:r>
              <a:rPr lang="fr-FR" dirty="0" err="1" smtClean="0"/>
              <a:t>wide</a:t>
            </a:r>
            <a:r>
              <a:rPr lang="fr-FR" dirty="0" smtClean="0"/>
              <a:t> range of variables (for </a:t>
            </a:r>
            <a:r>
              <a:rPr lang="fr-FR" dirty="0" err="1" smtClean="0"/>
              <a:t>beneficiaries</a:t>
            </a:r>
            <a:r>
              <a:rPr lang="fr-FR" dirty="0" smtClean="0"/>
              <a:t> and </a:t>
            </a:r>
            <a:r>
              <a:rPr lang="fr-FR" dirty="0" smtClean="0"/>
              <a:t>non-</a:t>
            </a:r>
            <a:r>
              <a:rPr lang="fr-FR" dirty="0" err="1" smtClean="0"/>
              <a:t>beneficiaries</a:t>
            </a:r>
            <a:r>
              <a:rPr lang="fr-FR" dirty="0" smtClean="0"/>
              <a:t>)</a:t>
            </a:r>
          </a:p>
          <a:p>
            <a:endParaRPr lang="fr-FR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Regression</a:t>
            </a:r>
            <a:r>
              <a:rPr lang="fr-FR" dirty="0" smtClean="0"/>
              <a:t> and </a:t>
            </a:r>
            <a:r>
              <a:rPr lang="fr-FR" dirty="0" err="1" smtClean="0"/>
              <a:t>matching</a:t>
            </a:r>
            <a:r>
              <a:rPr lang="fr-FR" dirty="0" smtClean="0"/>
              <a:t>: </a:t>
            </a:r>
            <a:r>
              <a:rPr lang="fr-FR" dirty="0" err="1" smtClean="0"/>
              <a:t>Practicalities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908280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70722" y="1504991"/>
            <a:ext cx="10905699" cy="4444546"/>
          </a:xfrm>
        </p:spPr>
        <p:txBody>
          <a:bodyPr/>
          <a:lstStyle/>
          <a:p>
            <a:r>
              <a:rPr lang="fr-FR" b="1" i="1" dirty="0" err="1" smtClean="0">
                <a:solidFill>
                  <a:schemeClr val="accent1"/>
                </a:solidFill>
              </a:rPr>
              <a:t>Studying</a:t>
            </a:r>
            <a:r>
              <a:rPr lang="fr-FR" b="1" i="1" dirty="0" smtClean="0">
                <a:solidFill>
                  <a:schemeClr val="accent1"/>
                </a:solidFill>
              </a:rPr>
              <a:t> the impact of agricultural input subsidies in </a:t>
            </a:r>
            <a:r>
              <a:rPr lang="fr-FR" b="1" i="1" dirty="0" err="1" smtClean="0">
                <a:solidFill>
                  <a:schemeClr val="accent1"/>
                </a:solidFill>
              </a:rPr>
              <a:t>Senegal</a:t>
            </a:r>
            <a:endParaRPr lang="fr-FR" b="1" i="1" dirty="0" smtClean="0">
              <a:solidFill>
                <a:schemeClr val="accent1"/>
              </a:solidFill>
            </a:endParaRPr>
          </a:p>
          <a:p>
            <a:pPr lvl="1"/>
            <a:r>
              <a:rPr lang="fr-FR" i="1" dirty="0" err="1" smtClean="0">
                <a:solidFill>
                  <a:schemeClr val="accent1"/>
                </a:solidFill>
              </a:rPr>
              <a:t>Outcomes</a:t>
            </a:r>
            <a:r>
              <a:rPr lang="fr-FR" i="1" dirty="0" smtClean="0">
                <a:solidFill>
                  <a:schemeClr val="accent1"/>
                </a:solidFill>
              </a:rPr>
              <a:t> of </a:t>
            </a:r>
            <a:r>
              <a:rPr lang="fr-FR" i="1" dirty="0" err="1" smtClean="0">
                <a:solidFill>
                  <a:schemeClr val="accent1"/>
                </a:solidFill>
              </a:rPr>
              <a:t>interest</a:t>
            </a:r>
            <a:r>
              <a:rPr lang="fr-FR" i="1" dirty="0" smtClean="0">
                <a:solidFill>
                  <a:schemeClr val="accent1"/>
                </a:solidFill>
              </a:rPr>
              <a:t> input use, input </a:t>
            </a:r>
            <a:r>
              <a:rPr lang="fr-FR" i="1" dirty="0" err="1" smtClean="0">
                <a:solidFill>
                  <a:schemeClr val="accent1"/>
                </a:solidFill>
              </a:rPr>
              <a:t>purchases</a:t>
            </a:r>
            <a:r>
              <a:rPr lang="fr-FR" i="1" dirty="0" smtClean="0">
                <a:solidFill>
                  <a:schemeClr val="accent1"/>
                </a:solidFill>
              </a:rPr>
              <a:t>, </a:t>
            </a:r>
            <a:r>
              <a:rPr lang="fr-FR" i="1" dirty="0" err="1" smtClean="0">
                <a:solidFill>
                  <a:schemeClr val="accent1"/>
                </a:solidFill>
              </a:rPr>
              <a:t>yields</a:t>
            </a:r>
            <a:r>
              <a:rPr lang="fr-FR" i="1" dirty="0" smtClean="0">
                <a:solidFill>
                  <a:schemeClr val="accent1"/>
                </a:solidFill>
              </a:rPr>
              <a:t>, and revenues</a:t>
            </a:r>
          </a:p>
          <a:p>
            <a:pPr lvl="1"/>
            <a:endParaRPr lang="fr-FR" i="1" dirty="0" smtClean="0">
              <a:solidFill>
                <a:schemeClr val="accent1"/>
              </a:solidFill>
            </a:endParaRPr>
          </a:p>
          <a:p>
            <a:pPr lvl="1"/>
            <a:r>
              <a:rPr lang="fr-FR" i="1" dirty="0" err="1" smtClean="0">
                <a:solidFill>
                  <a:schemeClr val="accent1"/>
                </a:solidFill>
              </a:rPr>
              <a:t>Determine</a:t>
            </a:r>
            <a:r>
              <a:rPr lang="fr-FR" i="1" dirty="0" smtClean="0">
                <a:solidFill>
                  <a:schemeClr val="accent1"/>
                </a:solidFill>
              </a:rPr>
              <a:t> how </a:t>
            </a:r>
            <a:r>
              <a:rPr lang="fr-FR" i="1" dirty="0" err="1" smtClean="0">
                <a:solidFill>
                  <a:schemeClr val="accent1"/>
                </a:solidFill>
              </a:rPr>
              <a:t>different</a:t>
            </a:r>
            <a:r>
              <a:rPr lang="fr-FR" i="1" dirty="0" smtClean="0">
                <a:solidFill>
                  <a:schemeClr val="accent1"/>
                </a:solidFill>
              </a:rPr>
              <a:t> variables (</a:t>
            </a:r>
            <a:r>
              <a:rPr lang="fr-FR" i="1" dirty="0" err="1" smtClean="0">
                <a:solidFill>
                  <a:schemeClr val="accent1"/>
                </a:solidFill>
              </a:rPr>
              <a:t>age</a:t>
            </a:r>
            <a:r>
              <a:rPr lang="fr-FR" i="1" dirty="0" smtClean="0">
                <a:solidFill>
                  <a:schemeClr val="accent1"/>
                </a:solidFill>
              </a:rPr>
              <a:t>, </a:t>
            </a:r>
            <a:r>
              <a:rPr lang="fr-FR" i="1" dirty="0" err="1" smtClean="0">
                <a:solidFill>
                  <a:schemeClr val="accent1"/>
                </a:solidFill>
              </a:rPr>
              <a:t>education</a:t>
            </a:r>
            <a:r>
              <a:rPr lang="fr-FR" i="1" dirty="0" smtClean="0">
                <a:solidFill>
                  <a:schemeClr val="accent1"/>
                </a:solidFill>
              </a:rPr>
              <a:t>, </a:t>
            </a:r>
            <a:r>
              <a:rPr lang="fr-FR" i="1" dirty="0" err="1" smtClean="0">
                <a:solidFill>
                  <a:schemeClr val="accent1"/>
                </a:solidFill>
              </a:rPr>
              <a:t>ethnicity</a:t>
            </a:r>
            <a:r>
              <a:rPr lang="fr-FR" i="1" dirty="0" smtClean="0">
                <a:solidFill>
                  <a:schemeClr val="accent1"/>
                </a:solidFill>
              </a:rPr>
              <a:t>, land and </a:t>
            </a:r>
            <a:r>
              <a:rPr lang="fr-FR" i="1" dirty="0" err="1" smtClean="0">
                <a:solidFill>
                  <a:schemeClr val="accent1"/>
                </a:solidFill>
              </a:rPr>
              <a:t>livestock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ownership</a:t>
            </a:r>
            <a:r>
              <a:rPr lang="fr-FR" i="1" dirty="0" smtClean="0">
                <a:solidFill>
                  <a:schemeClr val="accent1"/>
                </a:solidFill>
              </a:rPr>
              <a:t>, and </a:t>
            </a:r>
            <a:r>
              <a:rPr lang="fr-FR" i="1" dirty="0" err="1" smtClean="0">
                <a:solidFill>
                  <a:schemeClr val="accent1"/>
                </a:solidFill>
              </a:rPr>
              <a:t>whether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anyone</a:t>
            </a:r>
            <a:r>
              <a:rPr lang="fr-FR" i="1" dirty="0" smtClean="0">
                <a:solidFill>
                  <a:schemeClr val="accent1"/>
                </a:solidFill>
              </a:rPr>
              <a:t> in the </a:t>
            </a:r>
            <a:r>
              <a:rPr lang="fr-FR" i="1" dirty="0" err="1" smtClean="0">
                <a:solidFill>
                  <a:schemeClr val="accent1"/>
                </a:solidFill>
              </a:rPr>
              <a:t>household</a:t>
            </a:r>
            <a:r>
              <a:rPr lang="fr-FR" i="1" dirty="0" smtClean="0">
                <a:solidFill>
                  <a:schemeClr val="accent1"/>
                </a:solidFill>
              </a:rPr>
              <a:t> has a </a:t>
            </a:r>
            <a:r>
              <a:rPr lang="fr-FR" i="1" dirty="0" err="1" smtClean="0">
                <a:solidFill>
                  <a:schemeClr val="accent1"/>
                </a:solidFill>
              </a:rPr>
              <a:t>political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role</a:t>
            </a:r>
            <a:r>
              <a:rPr lang="fr-FR" i="1" dirty="0" smtClean="0">
                <a:solidFill>
                  <a:schemeClr val="accent1"/>
                </a:solidFill>
              </a:rPr>
              <a:t> or a </a:t>
            </a:r>
            <a:r>
              <a:rPr lang="fr-FR" i="1" dirty="0" err="1" smtClean="0">
                <a:solidFill>
                  <a:schemeClr val="accent1"/>
                </a:solidFill>
              </a:rPr>
              <a:t>role</a:t>
            </a:r>
            <a:r>
              <a:rPr lang="fr-FR" i="1" dirty="0" smtClean="0">
                <a:solidFill>
                  <a:schemeClr val="accent1"/>
                </a:solidFill>
              </a:rPr>
              <a:t> in a </a:t>
            </a:r>
            <a:r>
              <a:rPr lang="fr-FR" i="1" dirty="0" err="1" smtClean="0">
                <a:solidFill>
                  <a:schemeClr val="accent1"/>
                </a:solidFill>
              </a:rPr>
              <a:t>producer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organization</a:t>
            </a:r>
            <a:r>
              <a:rPr lang="fr-FR" i="1" dirty="0" smtClean="0">
                <a:solidFill>
                  <a:schemeClr val="accent1"/>
                </a:solidFill>
              </a:rPr>
              <a:t>, location, ...) affect </a:t>
            </a:r>
            <a:r>
              <a:rPr lang="fr-FR" i="1" dirty="0" err="1" smtClean="0">
                <a:solidFill>
                  <a:schemeClr val="accent1"/>
                </a:solidFill>
              </a:rPr>
              <a:t>beneficiary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status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</a:p>
          <a:p>
            <a:pPr lvl="1"/>
            <a:r>
              <a:rPr lang="fr-FR" i="1" dirty="0" err="1" smtClean="0">
                <a:solidFill>
                  <a:schemeClr val="accent1"/>
                </a:solidFill>
              </a:rPr>
              <a:t>Based</a:t>
            </a:r>
            <a:r>
              <a:rPr lang="fr-FR" i="1" dirty="0" smtClean="0">
                <a:solidFill>
                  <a:schemeClr val="accent1"/>
                </a:solidFill>
              </a:rPr>
              <a:t> on </a:t>
            </a:r>
            <a:r>
              <a:rPr lang="fr-FR" i="1" dirty="0" err="1" smtClean="0">
                <a:solidFill>
                  <a:schemeClr val="accent1"/>
                </a:solidFill>
              </a:rPr>
              <a:t>these</a:t>
            </a:r>
            <a:r>
              <a:rPr lang="fr-FR" i="1" dirty="0" smtClean="0">
                <a:solidFill>
                  <a:schemeClr val="accent1"/>
                </a:solidFill>
              </a:rPr>
              <a:t> estimations, </a:t>
            </a:r>
            <a:r>
              <a:rPr lang="fr-FR" i="1" dirty="0" err="1" smtClean="0">
                <a:solidFill>
                  <a:schemeClr val="accent1"/>
                </a:solidFill>
              </a:rPr>
              <a:t>we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calculate</a:t>
            </a:r>
            <a:r>
              <a:rPr lang="fr-FR" i="1" dirty="0" smtClean="0">
                <a:solidFill>
                  <a:schemeClr val="accent1"/>
                </a:solidFill>
              </a:rPr>
              <a:t> a score for all </a:t>
            </a:r>
            <a:r>
              <a:rPr lang="fr-FR" i="1" dirty="0" err="1" smtClean="0">
                <a:solidFill>
                  <a:schemeClr val="accent1"/>
                </a:solidFill>
              </a:rPr>
              <a:t>farmers</a:t>
            </a:r>
            <a:r>
              <a:rPr lang="fr-FR" i="1" dirty="0" smtClean="0">
                <a:solidFill>
                  <a:schemeClr val="accent1"/>
                </a:solidFill>
              </a:rPr>
              <a:t> (</a:t>
            </a:r>
            <a:r>
              <a:rPr lang="fr-FR" i="1" dirty="0" err="1" smtClean="0">
                <a:solidFill>
                  <a:schemeClr val="accent1"/>
                </a:solidFill>
              </a:rPr>
              <a:t>beneficiaries</a:t>
            </a:r>
            <a:r>
              <a:rPr lang="fr-FR" i="1" dirty="0" smtClean="0">
                <a:solidFill>
                  <a:schemeClr val="accent1"/>
                </a:solidFill>
              </a:rPr>
              <a:t> and non-</a:t>
            </a:r>
            <a:r>
              <a:rPr lang="fr-FR" i="1" dirty="0" err="1" smtClean="0">
                <a:solidFill>
                  <a:schemeClr val="accent1"/>
                </a:solidFill>
              </a:rPr>
              <a:t>beneficiaries</a:t>
            </a:r>
            <a:r>
              <a:rPr lang="fr-FR" i="1" dirty="0" smtClean="0">
                <a:solidFill>
                  <a:schemeClr val="accent1"/>
                </a:solidFill>
              </a:rPr>
              <a:t>) </a:t>
            </a:r>
            <a:r>
              <a:rPr lang="fr-FR" i="1" dirty="0" err="1" smtClean="0">
                <a:solidFill>
                  <a:schemeClr val="accent1"/>
                </a:solidFill>
              </a:rPr>
              <a:t>that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indicates</a:t>
            </a:r>
            <a:r>
              <a:rPr lang="fr-FR" i="1" dirty="0" smtClean="0">
                <a:solidFill>
                  <a:schemeClr val="accent1"/>
                </a:solidFill>
              </a:rPr>
              <a:t> how </a:t>
            </a:r>
            <a:r>
              <a:rPr lang="fr-FR" i="1" dirty="0" err="1" smtClean="0">
                <a:solidFill>
                  <a:schemeClr val="accent1"/>
                </a:solidFill>
              </a:rPr>
              <a:t>likely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it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was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that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they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would</a:t>
            </a:r>
            <a:r>
              <a:rPr lang="fr-FR" i="1" dirty="0" smtClean="0">
                <a:solidFill>
                  <a:schemeClr val="accent1"/>
                </a:solidFill>
              </a:rPr>
              <a:t> have </a:t>
            </a:r>
            <a:r>
              <a:rPr lang="fr-FR" i="1" dirty="0" err="1" smtClean="0">
                <a:solidFill>
                  <a:schemeClr val="accent1"/>
                </a:solidFill>
              </a:rPr>
              <a:t>had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access</a:t>
            </a:r>
            <a:r>
              <a:rPr lang="fr-FR" i="1" dirty="0" smtClean="0">
                <a:solidFill>
                  <a:schemeClr val="accent1"/>
                </a:solidFill>
              </a:rPr>
              <a:t> to </a:t>
            </a:r>
            <a:r>
              <a:rPr lang="fr-FR" i="1" dirty="0" err="1" smtClean="0">
                <a:solidFill>
                  <a:schemeClr val="accent1"/>
                </a:solidFill>
              </a:rPr>
              <a:t>subsidized</a:t>
            </a:r>
            <a:r>
              <a:rPr lang="fr-FR" i="1" dirty="0" smtClean="0">
                <a:solidFill>
                  <a:schemeClr val="accent1"/>
                </a:solidFill>
              </a:rPr>
              <a:t> inputs</a:t>
            </a:r>
          </a:p>
          <a:p>
            <a:pPr lvl="1"/>
            <a:endParaRPr lang="fr-FR" i="1" dirty="0" smtClean="0">
              <a:solidFill>
                <a:schemeClr val="accent1"/>
              </a:solidFill>
            </a:endParaRPr>
          </a:p>
          <a:p>
            <a:pPr lvl="1"/>
            <a:r>
              <a:rPr lang="fr-FR" i="1" dirty="0" err="1" smtClean="0">
                <a:solidFill>
                  <a:schemeClr val="accent1"/>
                </a:solidFill>
              </a:rPr>
              <a:t>Next</a:t>
            </a:r>
            <a:r>
              <a:rPr lang="fr-FR" i="1" dirty="0" smtClean="0">
                <a:solidFill>
                  <a:schemeClr val="accent1"/>
                </a:solidFill>
              </a:rPr>
              <a:t>, </a:t>
            </a:r>
            <a:r>
              <a:rPr lang="fr-FR" i="1" dirty="0" err="1" smtClean="0">
                <a:solidFill>
                  <a:schemeClr val="accent1"/>
                </a:solidFill>
              </a:rPr>
              <a:t>we</a:t>
            </a:r>
            <a:r>
              <a:rPr lang="fr-FR" i="1" dirty="0" smtClean="0">
                <a:solidFill>
                  <a:schemeClr val="accent1"/>
                </a:solidFill>
              </a:rPr>
              <a:t> compare the </a:t>
            </a:r>
            <a:r>
              <a:rPr lang="fr-FR" i="1" dirty="0" err="1" smtClean="0">
                <a:solidFill>
                  <a:schemeClr val="accent1"/>
                </a:solidFill>
              </a:rPr>
              <a:t>outcomes</a:t>
            </a:r>
            <a:r>
              <a:rPr lang="fr-FR" i="1" dirty="0" smtClean="0">
                <a:solidFill>
                  <a:schemeClr val="accent1"/>
                </a:solidFill>
              </a:rPr>
              <a:t> of </a:t>
            </a:r>
            <a:r>
              <a:rPr lang="fr-FR" i="1" dirty="0" err="1" smtClean="0">
                <a:solidFill>
                  <a:schemeClr val="accent1"/>
                </a:solidFill>
              </a:rPr>
              <a:t>beneficiaries</a:t>
            </a:r>
            <a:r>
              <a:rPr lang="fr-FR" i="1" dirty="0" smtClean="0">
                <a:solidFill>
                  <a:schemeClr val="accent1"/>
                </a:solidFill>
              </a:rPr>
              <a:t> to </a:t>
            </a:r>
            <a:r>
              <a:rPr lang="fr-FR" i="1" dirty="0" err="1" smtClean="0">
                <a:solidFill>
                  <a:schemeClr val="accent1"/>
                </a:solidFill>
              </a:rPr>
              <a:t>those</a:t>
            </a:r>
            <a:r>
              <a:rPr lang="fr-FR" i="1" dirty="0" smtClean="0">
                <a:solidFill>
                  <a:schemeClr val="accent1"/>
                </a:solidFill>
              </a:rPr>
              <a:t> of non-</a:t>
            </a:r>
            <a:r>
              <a:rPr lang="fr-FR" i="1" dirty="0" err="1" smtClean="0">
                <a:solidFill>
                  <a:schemeClr val="accent1"/>
                </a:solidFill>
              </a:rPr>
              <a:t>beneficiaries</a:t>
            </a:r>
            <a:r>
              <a:rPr lang="fr-FR" i="1" dirty="0" smtClean="0">
                <a:solidFill>
                  <a:schemeClr val="accent1"/>
                </a:solidFill>
              </a:rPr>
              <a:t> </a:t>
            </a:r>
            <a:r>
              <a:rPr lang="fr-FR" i="1" dirty="0" err="1" smtClean="0">
                <a:solidFill>
                  <a:schemeClr val="accent1"/>
                </a:solidFill>
              </a:rPr>
              <a:t>with</a:t>
            </a:r>
            <a:r>
              <a:rPr lang="fr-FR" i="1" dirty="0" smtClean="0">
                <a:solidFill>
                  <a:schemeClr val="accent1"/>
                </a:solidFill>
              </a:rPr>
              <a:t> a </a:t>
            </a:r>
            <a:r>
              <a:rPr lang="fr-FR" i="1" dirty="0" err="1" smtClean="0">
                <a:solidFill>
                  <a:schemeClr val="accent1"/>
                </a:solidFill>
              </a:rPr>
              <a:t>similar</a:t>
            </a:r>
            <a:r>
              <a:rPr lang="fr-FR" i="1" dirty="0" smtClean="0">
                <a:solidFill>
                  <a:schemeClr val="accent1"/>
                </a:solidFill>
              </a:rPr>
              <a:t> score</a:t>
            </a:r>
            <a:endParaRPr lang="fr-FR" i="1" dirty="0" smtClean="0">
              <a:solidFill>
                <a:schemeClr val="accent1"/>
              </a:solidFill>
            </a:endParaRPr>
          </a:p>
          <a:p>
            <a:pPr marL="457200" lvl="1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 smtClean="0"/>
              <a:t/>
            </a:r>
            <a:br>
              <a:rPr lang="fr-FR" dirty="0" smtClean="0"/>
            </a:br>
            <a:endParaRPr lang="fr-FR" dirty="0" smtClean="0"/>
          </a:p>
          <a:p>
            <a:endParaRPr lang="fr-F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Regressions</a:t>
            </a:r>
            <a:r>
              <a:rPr lang="fr-FR" dirty="0" smtClean="0"/>
              <a:t> and </a:t>
            </a:r>
            <a:r>
              <a:rPr lang="fr-FR" dirty="0" err="1" smtClean="0"/>
              <a:t>matching</a:t>
            </a:r>
            <a:r>
              <a:rPr lang="fr-FR" dirty="0" smtClean="0"/>
              <a:t>: An </a:t>
            </a:r>
            <a:r>
              <a:rPr lang="fr-FR" dirty="0" err="1" smtClean="0"/>
              <a:t>example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02180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70722" y="1504991"/>
            <a:ext cx="10905699" cy="4444546"/>
          </a:xfrm>
        </p:spPr>
        <p:txBody>
          <a:bodyPr/>
          <a:lstStyle/>
          <a:p>
            <a:r>
              <a:rPr lang="fr-FR" b="1" i="1" dirty="0" err="1" smtClean="0">
                <a:solidFill>
                  <a:schemeClr val="accent1"/>
                </a:solidFill>
              </a:rPr>
              <a:t>Studying</a:t>
            </a:r>
            <a:r>
              <a:rPr lang="fr-FR" b="1" i="1" dirty="0" smtClean="0">
                <a:solidFill>
                  <a:schemeClr val="accent1"/>
                </a:solidFill>
              </a:rPr>
              <a:t> the impact of agricultural input subsidies in </a:t>
            </a:r>
            <a:r>
              <a:rPr lang="fr-FR" b="1" i="1" dirty="0" err="1" smtClean="0">
                <a:solidFill>
                  <a:schemeClr val="accent1"/>
                </a:solidFill>
              </a:rPr>
              <a:t>Senegal</a:t>
            </a:r>
            <a:endParaRPr lang="fr-FR" b="1" i="1" dirty="0" smtClean="0">
              <a:solidFill>
                <a:schemeClr val="accent1"/>
              </a:solidFill>
            </a:endParaRPr>
          </a:p>
          <a:p>
            <a:pPr lvl="1"/>
            <a:r>
              <a:rPr lang="fr-FR" dirty="0" smtClean="0">
                <a:solidFill>
                  <a:schemeClr val="accent1"/>
                </a:solidFill>
              </a:rPr>
              <a:t>If </a:t>
            </a:r>
            <a:r>
              <a:rPr lang="fr-FR" dirty="0" err="1" smtClean="0">
                <a:solidFill>
                  <a:schemeClr val="accent1"/>
                </a:solidFill>
              </a:rPr>
              <a:t>beneficiary</a:t>
            </a:r>
            <a:r>
              <a:rPr lang="fr-FR" dirty="0" smtClean="0">
                <a:solidFill>
                  <a:schemeClr val="accent1"/>
                </a:solidFill>
              </a:rPr>
              <a:t> </a:t>
            </a:r>
            <a:r>
              <a:rPr lang="fr-FR" dirty="0" err="1" smtClean="0">
                <a:solidFill>
                  <a:schemeClr val="accent1"/>
                </a:solidFill>
              </a:rPr>
              <a:t>status</a:t>
            </a:r>
            <a:r>
              <a:rPr lang="fr-FR" dirty="0" smtClean="0">
                <a:solidFill>
                  <a:schemeClr val="accent1"/>
                </a:solidFill>
              </a:rPr>
              <a:t> </a:t>
            </a:r>
            <a:r>
              <a:rPr lang="fr-FR" dirty="0" err="1" smtClean="0">
                <a:solidFill>
                  <a:schemeClr val="accent1"/>
                </a:solidFill>
              </a:rPr>
              <a:t>is</a:t>
            </a:r>
            <a:r>
              <a:rPr lang="fr-FR" dirty="0" smtClean="0">
                <a:solidFill>
                  <a:schemeClr val="accent1"/>
                </a:solidFill>
              </a:rPr>
              <a:t> </a:t>
            </a:r>
            <a:r>
              <a:rPr lang="fr-FR" dirty="0" err="1" smtClean="0">
                <a:solidFill>
                  <a:schemeClr val="accent1"/>
                </a:solidFill>
              </a:rPr>
              <a:t>determined</a:t>
            </a:r>
            <a:r>
              <a:rPr lang="fr-FR" dirty="0" smtClean="0">
                <a:solidFill>
                  <a:schemeClr val="accent1"/>
                </a:solidFill>
              </a:rPr>
              <a:t> ONLY by </a:t>
            </a:r>
            <a:r>
              <a:rPr lang="fr-FR" dirty="0" err="1" smtClean="0">
                <a:solidFill>
                  <a:schemeClr val="accent1"/>
                </a:solidFill>
              </a:rPr>
              <a:t>these</a:t>
            </a:r>
            <a:r>
              <a:rPr lang="fr-FR" dirty="0" smtClean="0">
                <a:solidFill>
                  <a:schemeClr val="accent1"/>
                </a:solidFill>
              </a:rPr>
              <a:t> variables, </a:t>
            </a:r>
            <a:r>
              <a:rPr lang="fr-FR" dirty="0" err="1" smtClean="0">
                <a:solidFill>
                  <a:schemeClr val="accent1"/>
                </a:solidFill>
              </a:rPr>
              <a:t>we</a:t>
            </a:r>
            <a:r>
              <a:rPr lang="fr-FR" dirty="0" smtClean="0">
                <a:solidFill>
                  <a:schemeClr val="accent1"/>
                </a:solidFill>
              </a:rPr>
              <a:t> have </a:t>
            </a:r>
            <a:r>
              <a:rPr lang="fr-FR" dirty="0" err="1" smtClean="0">
                <a:solidFill>
                  <a:schemeClr val="accent1"/>
                </a:solidFill>
              </a:rPr>
              <a:t>estimated</a:t>
            </a:r>
            <a:r>
              <a:rPr lang="fr-FR" dirty="0" smtClean="0">
                <a:solidFill>
                  <a:schemeClr val="accent1"/>
                </a:solidFill>
              </a:rPr>
              <a:t> the causal </a:t>
            </a:r>
            <a:r>
              <a:rPr lang="fr-FR" dirty="0" err="1" smtClean="0">
                <a:solidFill>
                  <a:schemeClr val="accent1"/>
                </a:solidFill>
              </a:rPr>
              <a:t>effect</a:t>
            </a:r>
            <a:r>
              <a:rPr lang="fr-FR" dirty="0" smtClean="0">
                <a:solidFill>
                  <a:schemeClr val="accent1"/>
                </a:solidFill>
              </a:rPr>
              <a:t> of the </a:t>
            </a:r>
            <a:r>
              <a:rPr lang="fr-FR" dirty="0" err="1" smtClean="0">
                <a:solidFill>
                  <a:schemeClr val="accent1"/>
                </a:solidFill>
              </a:rPr>
              <a:t>subsidt</a:t>
            </a:r>
            <a:r>
              <a:rPr lang="fr-FR" dirty="0" smtClean="0">
                <a:solidFill>
                  <a:schemeClr val="accent1"/>
                </a:solidFill>
              </a:rPr>
              <a:t> programme</a:t>
            </a:r>
          </a:p>
          <a:p>
            <a:pPr lvl="1"/>
            <a:r>
              <a:rPr lang="fr-FR" dirty="0" err="1" smtClean="0">
                <a:solidFill>
                  <a:schemeClr val="accent1"/>
                </a:solidFill>
              </a:rPr>
              <a:t>However</a:t>
            </a:r>
            <a:r>
              <a:rPr lang="fr-FR" dirty="0" smtClean="0">
                <a:solidFill>
                  <a:schemeClr val="accent1"/>
                </a:solidFill>
              </a:rPr>
              <a:t>, </a:t>
            </a:r>
            <a:r>
              <a:rPr lang="fr-FR" dirty="0" err="1" smtClean="0">
                <a:solidFill>
                  <a:schemeClr val="accent1"/>
                </a:solidFill>
              </a:rPr>
              <a:t>it</a:t>
            </a:r>
            <a:r>
              <a:rPr lang="fr-FR" dirty="0" smtClean="0">
                <a:solidFill>
                  <a:schemeClr val="accent1"/>
                </a:solidFill>
              </a:rPr>
              <a:t> </a:t>
            </a:r>
            <a:r>
              <a:rPr lang="fr-FR" dirty="0" err="1" smtClean="0">
                <a:solidFill>
                  <a:schemeClr val="accent1"/>
                </a:solidFill>
              </a:rPr>
              <a:t>is</a:t>
            </a:r>
            <a:r>
              <a:rPr lang="fr-FR" dirty="0" smtClean="0">
                <a:solidFill>
                  <a:schemeClr val="accent1"/>
                </a:solidFill>
              </a:rPr>
              <a:t> </a:t>
            </a:r>
            <a:r>
              <a:rPr lang="fr-FR" dirty="0" err="1" smtClean="0">
                <a:solidFill>
                  <a:schemeClr val="accent1"/>
                </a:solidFill>
              </a:rPr>
              <a:t>likely</a:t>
            </a:r>
            <a:r>
              <a:rPr lang="fr-FR" dirty="0" smtClean="0">
                <a:solidFill>
                  <a:schemeClr val="accent1"/>
                </a:solidFill>
              </a:rPr>
              <a:t> </a:t>
            </a:r>
            <a:r>
              <a:rPr lang="fr-FR" dirty="0" err="1" smtClean="0">
                <a:solidFill>
                  <a:schemeClr val="accent1"/>
                </a:solidFill>
              </a:rPr>
              <a:t>that</a:t>
            </a:r>
            <a:r>
              <a:rPr lang="fr-FR" dirty="0" smtClean="0">
                <a:solidFill>
                  <a:schemeClr val="accent1"/>
                </a:solidFill>
              </a:rPr>
              <a:t> </a:t>
            </a:r>
            <a:r>
              <a:rPr lang="fr-FR" dirty="0" err="1" smtClean="0">
                <a:solidFill>
                  <a:schemeClr val="accent1"/>
                </a:solidFill>
              </a:rPr>
              <a:t>there</a:t>
            </a:r>
            <a:r>
              <a:rPr lang="fr-FR" dirty="0" smtClean="0">
                <a:solidFill>
                  <a:schemeClr val="accent1"/>
                </a:solidFill>
              </a:rPr>
              <a:t> </a:t>
            </a:r>
            <a:r>
              <a:rPr lang="fr-FR" dirty="0" err="1" smtClean="0">
                <a:solidFill>
                  <a:schemeClr val="accent1"/>
                </a:solidFill>
              </a:rPr>
              <a:t>other</a:t>
            </a:r>
            <a:r>
              <a:rPr lang="fr-FR" dirty="0" smtClean="0">
                <a:solidFill>
                  <a:schemeClr val="accent1"/>
                </a:solidFill>
              </a:rPr>
              <a:t> variables (</a:t>
            </a:r>
            <a:r>
              <a:rPr lang="fr-FR" dirty="0" err="1" smtClean="0">
                <a:solidFill>
                  <a:schemeClr val="accent1"/>
                </a:solidFill>
              </a:rPr>
              <a:t>income</a:t>
            </a:r>
            <a:r>
              <a:rPr lang="fr-FR" dirty="0" smtClean="0">
                <a:solidFill>
                  <a:schemeClr val="accent1"/>
                </a:solidFill>
              </a:rPr>
              <a:t>, </a:t>
            </a:r>
            <a:r>
              <a:rPr lang="fr-FR" dirty="0" err="1" smtClean="0">
                <a:solidFill>
                  <a:schemeClr val="accent1"/>
                </a:solidFill>
              </a:rPr>
              <a:t>knowledge</a:t>
            </a:r>
            <a:r>
              <a:rPr lang="fr-FR" dirty="0" smtClean="0">
                <a:solidFill>
                  <a:schemeClr val="accent1"/>
                </a:solidFill>
              </a:rPr>
              <a:t> of the programme, social </a:t>
            </a:r>
            <a:r>
              <a:rPr lang="fr-FR" dirty="0" err="1" smtClean="0">
                <a:solidFill>
                  <a:schemeClr val="accent1"/>
                </a:solidFill>
              </a:rPr>
              <a:t>status</a:t>
            </a:r>
            <a:r>
              <a:rPr lang="fr-FR" dirty="0" smtClean="0">
                <a:solidFill>
                  <a:schemeClr val="accent1"/>
                </a:solidFill>
              </a:rPr>
              <a:t>, motivation, ...) </a:t>
            </a:r>
            <a:r>
              <a:rPr lang="fr-FR" dirty="0" err="1" smtClean="0">
                <a:solidFill>
                  <a:schemeClr val="accent1"/>
                </a:solidFill>
              </a:rPr>
              <a:t>that</a:t>
            </a:r>
            <a:r>
              <a:rPr lang="fr-FR" dirty="0" smtClean="0">
                <a:solidFill>
                  <a:schemeClr val="accent1"/>
                </a:solidFill>
              </a:rPr>
              <a:t> affect </a:t>
            </a:r>
            <a:r>
              <a:rPr lang="fr-FR" dirty="0" err="1" smtClean="0">
                <a:solidFill>
                  <a:schemeClr val="accent1"/>
                </a:solidFill>
              </a:rPr>
              <a:t>which</a:t>
            </a:r>
            <a:r>
              <a:rPr lang="fr-FR" dirty="0" smtClean="0">
                <a:solidFill>
                  <a:schemeClr val="accent1"/>
                </a:solidFill>
              </a:rPr>
              <a:t> </a:t>
            </a:r>
            <a:r>
              <a:rPr lang="fr-FR" dirty="0" err="1" smtClean="0">
                <a:solidFill>
                  <a:schemeClr val="accent1"/>
                </a:solidFill>
              </a:rPr>
              <a:t>farmers</a:t>
            </a:r>
            <a:r>
              <a:rPr lang="fr-FR" dirty="0" smtClean="0">
                <a:solidFill>
                  <a:schemeClr val="accent1"/>
                </a:solidFill>
              </a:rPr>
              <a:t> </a:t>
            </a:r>
            <a:r>
              <a:rPr lang="fr-FR" dirty="0" err="1" smtClean="0">
                <a:solidFill>
                  <a:schemeClr val="accent1"/>
                </a:solidFill>
              </a:rPr>
              <a:t>can</a:t>
            </a:r>
            <a:r>
              <a:rPr lang="fr-FR" dirty="0" smtClean="0">
                <a:solidFill>
                  <a:schemeClr val="accent1"/>
                </a:solidFill>
              </a:rPr>
              <a:t> </a:t>
            </a:r>
            <a:r>
              <a:rPr lang="fr-FR" dirty="0" err="1" smtClean="0">
                <a:solidFill>
                  <a:schemeClr val="accent1"/>
                </a:solidFill>
              </a:rPr>
              <a:t>access</a:t>
            </a:r>
            <a:r>
              <a:rPr lang="fr-FR" dirty="0" smtClean="0">
                <a:solidFill>
                  <a:schemeClr val="accent1"/>
                </a:solidFill>
              </a:rPr>
              <a:t> the </a:t>
            </a:r>
            <a:r>
              <a:rPr lang="fr-FR" dirty="0" err="1" smtClean="0">
                <a:solidFill>
                  <a:schemeClr val="accent1"/>
                </a:solidFill>
              </a:rPr>
              <a:t>subsidized</a:t>
            </a:r>
            <a:r>
              <a:rPr lang="fr-FR" dirty="0" smtClean="0">
                <a:solidFill>
                  <a:schemeClr val="accent1"/>
                </a:solidFill>
              </a:rPr>
              <a:t> inputs</a:t>
            </a:r>
            <a:br>
              <a:rPr lang="fr-FR" dirty="0" smtClean="0">
                <a:solidFill>
                  <a:schemeClr val="accent1"/>
                </a:solidFill>
              </a:rPr>
            </a:br>
            <a:r>
              <a:rPr lang="fr-FR" dirty="0" smtClean="0">
                <a:solidFill>
                  <a:schemeClr val="accent1"/>
                </a:solidFill>
              </a:rPr>
              <a:t>AND</a:t>
            </a:r>
            <a:br>
              <a:rPr lang="fr-FR" dirty="0" smtClean="0">
                <a:solidFill>
                  <a:schemeClr val="accent1"/>
                </a:solidFill>
              </a:rPr>
            </a:br>
            <a:r>
              <a:rPr lang="fr-FR" dirty="0" err="1" smtClean="0">
                <a:solidFill>
                  <a:schemeClr val="accent1"/>
                </a:solidFill>
              </a:rPr>
              <a:t>those</a:t>
            </a:r>
            <a:r>
              <a:rPr lang="fr-FR" dirty="0" smtClean="0">
                <a:solidFill>
                  <a:schemeClr val="accent1"/>
                </a:solidFill>
              </a:rPr>
              <a:t> variab</a:t>
            </a:r>
            <a:r>
              <a:rPr lang="fr-FR" dirty="0" smtClean="0">
                <a:solidFill>
                  <a:schemeClr val="accent1"/>
                </a:solidFill>
              </a:rPr>
              <a:t>les </a:t>
            </a:r>
            <a:r>
              <a:rPr lang="fr-FR" dirty="0" err="1" smtClean="0">
                <a:solidFill>
                  <a:schemeClr val="accent1"/>
                </a:solidFill>
              </a:rPr>
              <a:t>may</a:t>
            </a:r>
            <a:r>
              <a:rPr lang="fr-FR" dirty="0" smtClean="0">
                <a:solidFill>
                  <a:schemeClr val="accent1"/>
                </a:solidFill>
              </a:rPr>
              <a:t> </a:t>
            </a:r>
            <a:r>
              <a:rPr lang="fr-FR" dirty="0" err="1" smtClean="0">
                <a:solidFill>
                  <a:schemeClr val="accent1"/>
                </a:solidFill>
              </a:rPr>
              <a:t>also</a:t>
            </a:r>
            <a:r>
              <a:rPr lang="fr-FR" dirty="0" smtClean="0">
                <a:solidFill>
                  <a:schemeClr val="accent1"/>
                </a:solidFill>
              </a:rPr>
              <a:t> influence </a:t>
            </a:r>
            <a:r>
              <a:rPr lang="fr-FR" dirty="0" err="1" smtClean="0">
                <a:solidFill>
                  <a:schemeClr val="accent1"/>
                </a:solidFill>
              </a:rPr>
              <a:t>our</a:t>
            </a:r>
            <a:r>
              <a:rPr lang="fr-FR" dirty="0" smtClean="0">
                <a:solidFill>
                  <a:schemeClr val="accent1"/>
                </a:solidFill>
              </a:rPr>
              <a:t> </a:t>
            </a:r>
            <a:r>
              <a:rPr lang="fr-FR" dirty="0" err="1" smtClean="0">
                <a:solidFill>
                  <a:schemeClr val="accent1"/>
                </a:solidFill>
              </a:rPr>
              <a:t>outcomes</a:t>
            </a:r>
            <a:r>
              <a:rPr lang="fr-FR" dirty="0" smtClean="0">
                <a:solidFill>
                  <a:schemeClr val="accent1"/>
                </a:solidFill>
              </a:rPr>
              <a:t> of </a:t>
            </a:r>
            <a:r>
              <a:rPr lang="fr-FR" dirty="0" err="1" smtClean="0">
                <a:solidFill>
                  <a:schemeClr val="accent1"/>
                </a:solidFill>
              </a:rPr>
              <a:t>interest</a:t>
            </a:r>
            <a:endParaRPr lang="fr-FR" dirty="0">
              <a:solidFill>
                <a:schemeClr val="accent1"/>
              </a:solidFill>
            </a:endParaRPr>
          </a:p>
          <a:p>
            <a:pPr lvl="1"/>
            <a:endParaRPr lang="fr-FR" dirty="0" smtClean="0">
              <a:solidFill>
                <a:schemeClr val="accent1"/>
              </a:solidFill>
            </a:endParaRPr>
          </a:p>
          <a:p>
            <a:pPr lvl="1"/>
            <a:r>
              <a:rPr lang="fr-FR" dirty="0" err="1" smtClean="0">
                <a:solidFill>
                  <a:schemeClr val="accent1"/>
                </a:solidFill>
              </a:rPr>
              <a:t>We</a:t>
            </a:r>
            <a:r>
              <a:rPr lang="fr-FR" dirty="0" smtClean="0">
                <a:solidFill>
                  <a:schemeClr val="accent1"/>
                </a:solidFill>
              </a:rPr>
              <a:t> </a:t>
            </a:r>
            <a:r>
              <a:rPr lang="fr-FR" dirty="0" err="1">
                <a:solidFill>
                  <a:schemeClr val="accent1"/>
                </a:solidFill>
              </a:rPr>
              <a:t>can</a:t>
            </a:r>
            <a:r>
              <a:rPr lang="fr-FR" dirty="0">
                <a:solidFill>
                  <a:schemeClr val="accent1"/>
                </a:solidFill>
              </a:rPr>
              <a:t> </a:t>
            </a:r>
            <a:r>
              <a:rPr lang="fr-FR" dirty="0" err="1">
                <a:solidFill>
                  <a:schemeClr val="accent1"/>
                </a:solidFill>
              </a:rPr>
              <a:t>reflect</a:t>
            </a:r>
            <a:r>
              <a:rPr lang="fr-FR" dirty="0">
                <a:solidFill>
                  <a:schemeClr val="accent1"/>
                </a:solidFill>
              </a:rPr>
              <a:t> on </a:t>
            </a:r>
            <a:r>
              <a:rPr lang="fr-FR" dirty="0" err="1">
                <a:solidFill>
                  <a:schemeClr val="accent1"/>
                </a:solidFill>
              </a:rPr>
              <a:t>whether</a:t>
            </a:r>
            <a:r>
              <a:rPr lang="fr-FR" dirty="0">
                <a:solidFill>
                  <a:schemeClr val="accent1"/>
                </a:solidFill>
              </a:rPr>
              <a:t> </a:t>
            </a:r>
            <a:r>
              <a:rPr lang="fr-FR" dirty="0" err="1">
                <a:solidFill>
                  <a:schemeClr val="accent1"/>
                </a:solidFill>
              </a:rPr>
              <a:t>those</a:t>
            </a:r>
            <a:r>
              <a:rPr lang="fr-FR" dirty="0">
                <a:solidFill>
                  <a:schemeClr val="accent1"/>
                </a:solidFill>
              </a:rPr>
              <a:t> variables </a:t>
            </a:r>
            <a:r>
              <a:rPr lang="fr-FR" dirty="0" err="1">
                <a:solidFill>
                  <a:schemeClr val="accent1"/>
                </a:solidFill>
              </a:rPr>
              <a:t>we</a:t>
            </a:r>
            <a:r>
              <a:rPr lang="fr-FR" dirty="0">
                <a:solidFill>
                  <a:schemeClr val="accent1"/>
                </a:solidFill>
              </a:rPr>
              <a:t> </a:t>
            </a:r>
            <a:r>
              <a:rPr lang="fr-FR" dirty="0" err="1">
                <a:solidFill>
                  <a:schemeClr val="accent1"/>
                </a:solidFill>
              </a:rPr>
              <a:t>did</a:t>
            </a:r>
            <a:r>
              <a:rPr lang="fr-FR" dirty="0">
                <a:solidFill>
                  <a:schemeClr val="accent1"/>
                </a:solidFill>
              </a:rPr>
              <a:t> not observe </a:t>
            </a:r>
            <a:r>
              <a:rPr lang="fr-FR" dirty="0" err="1">
                <a:solidFill>
                  <a:schemeClr val="accent1"/>
                </a:solidFill>
              </a:rPr>
              <a:t>would</a:t>
            </a:r>
            <a:r>
              <a:rPr lang="fr-FR" dirty="0">
                <a:solidFill>
                  <a:schemeClr val="accent1"/>
                </a:solidFill>
              </a:rPr>
              <a:t> have a positive or </a:t>
            </a:r>
            <a:r>
              <a:rPr lang="fr-FR" dirty="0" err="1">
                <a:solidFill>
                  <a:schemeClr val="accent1"/>
                </a:solidFill>
              </a:rPr>
              <a:t>negative</a:t>
            </a:r>
            <a:r>
              <a:rPr lang="fr-FR" dirty="0">
                <a:solidFill>
                  <a:schemeClr val="accent1"/>
                </a:solidFill>
              </a:rPr>
              <a:t> influence on the </a:t>
            </a:r>
            <a:r>
              <a:rPr lang="fr-FR" dirty="0" err="1">
                <a:solidFill>
                  <a:schemeClr val="accent1"/>
                </a:solidFill>
              </a:rPr>
              <a:t>outcomes</a:t>
            </a:r>
            <a:r>
              <a:rPr lang="fr-FR" dirty="0">
                <a:solidFill>
                  <a:schemeClr val="accent1"/>
                </a:solidFill>
              </a:rPr>
              <a:t> of </a:t>
            </a:r>
            <a:r>
              <a:rPr lang="fr-FR" dirty="0" err="1">
                <a:solidFill>
                  <a:schemeClr val="accent1"/>
                </a:solidFill>
              </a:rPr>
              <a:t>interest</a:t>
            </a:r>
            <a:endParaRPr lang="fr-FR" dirty="0">
              <a:solidFill>
                <a:schemeClr val="accent1"/>
              </a:solidFill>
            </a:endParaRPr>
          </a:p>
          <a:p>
            <a:pPr lvl="1"/>
            <a:r>
              <a:rPr lang="fr-FR" dirty="0">
                <a:solidFill>
                  <a:schemeClr val="accent1"/>
                </a:solidFill>
              </a:rPr>
              <a:t>In </a:t>
            </a:r>
            <a:r>
              <a:rPr lang="fr-FR" dirty="0" err="1">
                <a:solidFill>
                  <a:schemeClr val="accent1"/>
                </a:solidFill>
              </a:rPr>
              <a:t>this</a:t>
            </a:r>
            <a:r>
              <a:rPr lang="fr-FR" dirty="0">
                <a:solidFill>
                  <a:schemeClr val="accent1"/>
                </a:solidFill>
              </a:rPr>
              <a:t> case, </a:t>
            </a:r>
            <a:r>
              <a:rPr lang="fr-FR" dirty="0" err="1">
                <a:solidFill>
                  <a:schemeClr val="accent1"/>
                </a:solidFill>
              </a:rPr>
              <a:t>it</a:t>
            </a:r>
            <a:r>
              <a:rPr lang="fr-FR" dirty="0">
                <a:solidFill>
                  <a:schemeClr val="accent1"/>
                </a:solidFill>
              </a:rPr>
              <a:t> </a:t>
            </a:r>
            <a:r>
              <a:rPr lang="fr-FR" dirty="0" err="1">
                <a:solidFill>
                  <a:schemeClr val="accent1"/>
                </a:solidFill>
              </a:rPr>
              <a:t>seems</a:t>
            </a:r>
            <a:r>
              <a:rPr lang="fr-FR" dirty="0">
                <a:solidFill>
                  <a:schemeClr val="accent1"/>
                </a:solidFill>
              </a:rPr>
              <a:t> </a:t>
            </a:r>
            <a:r>
              <a:rPr lang="fr-FR" dirty="0" err="1">
                <a:solidFill>
                  <a:schemeClr val="accent1"/>
                </a:solidFill>
              </a:rPr>
              <a:t>likely</a:t>
            </a:r>
            <a:r>
              <a:rPr lang="fr-FR" dirty="0">
                <a:solidFill>
                  <a:schemeClr val="accent1"/>
                </a:solidFill>
              </a:rPr>
              <a:t> </a:t>
            </a:r>
            <a:r>
              <a:rPr lang="fr-FR" dirty="0" err="1">
                <a:solidFill>
                  <a:schemeClr val="accent1"/>
                </a:solidFill>
              </a:rPr>
              <a:t>that</a:t>
            </a:r>
            <a:r>
              <a:rPr lang="fr-FR" dirty="0">
                <a:solidFill>
                  <a:schemeClr val="accent1"/>
                </a:solidFill>
              </a:rPr>
              <a:t> people </a:t>
            </a:r>
            <a:r>
              <a:rPr lang="fr-FR" dirty="0" err="1">
                <a:solidFill>
                  <a:schemeClr val="accent1"/>
                </a:solidFill>
              </a:rPr>
              <a:t>with</a:t>
            </a:r>
            <a:r>
              <a:rPr lang="fr-FR" dirty="0">
                <a:solidFill>
                  <a:schemeClr val="accent1"/>
                </a:solidFill>
              </a:rPr>
              <a:t> </a:t>
            </a:r>
            <a:r>
              <a:rPr lang="fr-FR" dirty="0" err="1">
                <a:solidFill>
                  <a:schemeClr val="accent1"/>
                </a:solidFill>
              </a:rPr>
              <a:t>characteristics</a:t>
            </a:r>
            <a:r>
              <a:rPr lang="fr-FR" dirty="0">
                <a:solidFill>
                  <a:schemeClr val="accent1"/>
                </a:solidFill>
              </a:rPr>
              <a:t> </a:t>
            </a:r>
            <a:r>
              <a:rPr lang="fr-FR" dirty="0" err="1">
                <a:solidFill>
                  <a:schemeClr val="accent1"/>
                </a:solidFill>
              </a:rPr>
              <a:t>associated</a:t>
            </a:r>
            <a:r>
              <a:rPr lang="fr-FR" dirty="0">
                <a:solidFill>
                  <a:schemeClr val="accent1"/>
                </a:solidFill>
              </a:rPr>
              <a:t> </a:t>
            </a:r>
            <a:r>
              <a:rPr lang="fr-FR" dirty="0" err="1">
                <a:solidFill>
                  <a:schemeClr val="accent1"/>
                </a:solidFill>
              </a:rPr>
              <a:t>with</a:t>
            </a:r>
            <a:r>
              <a:rPr lang="fr-FR" dirty="0">
                <a:solidFill>
                  <a:schemeClr val="accent1"/>
                </a:solidFill>
              </a:rPr>
              <a:t> BETTER </a:t>
            </a:r>
            <a:r>
              <a:rPr lang="fr-FR" dirty="0" err="1">
                <a:solidFill>
                  <a:schemeClr val="accent1"/>
                </a:solidFill>
              </a:rPr>
              <a:t>outcomes</a:t>
            </a:r>
            <a:r>
              <a:rPr lang="fr-FR" dirty="0">
                <a:solidFill>
                  <a:schemeClr val="accent1"/>
                </a:solidFill>
              </a:rPr>
              <a:t> are more </a:t>
            </a:r>
            <a:r>
              <a:rPr lang="fr-FR" dirty="0" err="1">
                <a:solidFill>
                  <a:schemeClr val="accent1"/>
                </a:solidFill>
              </a:rPr>
              <a:t>likely</a:t>
            </a:r>
            <a:r>
              <a:rPr lang="fr-FR" dirty="0">
                <a:solidFill>
                  <a:schemeClr val="accent1"/>
                </a:solidFill>
              </a:rPr>
              <a:t> to </a:t>
            </a:r>
            <a:r>
              <a:rPr lang="fr-FR" dirty="0" err="1">
                <a:solidFill>
                  <a:schemeClr val="accent1"/>
                </a:solidFill>
              </a:rPr>
              <a:t>be</a:t>
            </a:r>
            <a:r>
              <a:rPr lang="fr-FR" dirty="0">
                <a:solidFill>
                  <a:schemeClr val="accent1"/>
                </a:solidFill>
              </a:rPr>
              <a:t> </a:t>
            </a:r>
            <a:r>
              <a:rPr lang="fr-FR" dirty="0" err="1">
                <a:solidFill>
                  <a:schemeClr val="accent1"/>
                </a:solidFill>
              </a:rPr>
              <a:t>beneficiaries</a:t>
            </a:r>
            <a:r>
              <a:rPr lang="fr-FR" dirty="0">
                <a:solidFill>
                  <a:schemeClr val="accent1"/>
                </a:solidFill>
              </a:rPr>
              <a:t/>
            </a:r>
            <a:br>
              <a:rPr lang="fr-FR" dirty="0">
                <a:solidFill>
                  <a:schemeClr val="accent1"/>
                </a:solidFill>
              </a:rPr>
            </a:br>
            <a:r>
              <a:rPr lang="fr-FR" dirty="0" smtClean="0">
                <a:solidFill>
                  <a:schemeClr val="accent1"/>
                </a:solidFill>
              </a:rPr>
              <a:t/>
            </a:r>
            <a:br>
              <a:rPr lang="fr-FR" dirty="0" smtClean="0">
                <a:solidFill>
                  <a:schemeClr val="accent1"/>
                </a:solidFill>
              </a:rPr>
            </a:br>
            <a:r>
              <a:rPr lang="fr-FR" dirty="0" smtClean="0">
                <a:solidFill>
                  <a:schemeClr val="accent1"/>
                </a:solidFill>
              </a:rPr>
              <a:t>→ </a:t>
            </a:r>
            <a:r>
              <a:rPr lang="fr-FR" dirty="0">
                <a:solidFill>
                  <a:schemeClr val="accent1"/>
                </a:solidFill>
              </a:rPr>
              <a:t>WE </a:t>
            </a:r>
            <a:r>
              <a:rPr lang="fr-FR" dirty="0" err="1">
                <a:solidFill>
                  <a:schemeClr val="accent1"/>
                </a:solidFill>
              </a:rPr>
              <a:t>may</a:t>
            </a:r>
            <a:r>
              <a:rPr lang="fr-FR" dirty="0">
                <a:solidFill>
                  <a:schemeClr val="accent1"/>
                </a:solidFill>
              </a:rPr>
              <a:t> </a:t>
            </a:r>
            <a:r>
              <a:rPr lang="fr-FR" dirty="0" err="1">
                <a:solidFill>
                  <a:schemeClr val="accent1"/>
                </a:solidFill>
              </a:rPr>
              <a:t>OVERestimate</a:t>
            </a:r>
            <a:r>
              <a:rPr lang="fr-FR" dirty="0">
                <a:solidFill>
                  <a:schemeClr val="accent1"/>
                </a:solidFill>
              </a:rPr>
              <a:t> the </a:t>
            </a:r>
            <a:r>
              <a:rPr lang="fr-FR" dirty="0" err="1">
                <a:solidFill>
                  <a:schemeClr val="accent1"/>
                </a:solidFill>
              </a:rPr>
              <a:t>effect</a:t>
            </a:r>
            <a:r>
              <a:rPr lang="fr-FR" dirty="0">
                <a:solidFill>
                  <a:schemeClr val="accent1"/>
                </a:solidFill>
              </a:rPr>
              <a:t> of the programme</a:t>
            </a:r>
            <a:endParaRPr lang="fr-FR" dirty="0"/>
          </a:p>
          <a:p>
            <a:pPr marL="457200" lvl="1" indent="0">
              <a:buNone/>
            </a:pP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fr-FR" dirty="0" smtClean="0"/>
          </a:p>
          <a:p>
            <a:endParaRPr lang="fr-F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Regressions</a:t>
            </a:r>
            <a:r>
              <a:rPr lang="fr-FR" dirty="0" smtClean="0"/>
              <a:t> and </a:t>
            </a:r>
            <a:r>
              <a:rPr lang="fr-FR" dirty="0" err="1" smtClean="0"/>
              <a:t>matching</a:t>
            </a:r>
            <a:r>
              <a:rPr lang="fr-FR" dirty="0" smtClean="0"/>
              <a:t>: An </a:t>
            </a:r>
            <a:r>
              <a:rPr lang="fr-FR" dirty="0" err="1" smtClean="0"/>
              <a:t>example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8645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 dirty="0" smtClean="0"/>
              <a:t>Thank you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9575" y="4646435"/>
            <a:ext cx="8941016" cy="1853519"/>
          </a:xfrm>
        </p:spPr>
        <p:txBody>
          <a:bodyPr wrap="square" anchor="b" anchorCtr="0"/>
          <a:lstStyle/>
          <a:p>
            <a:r>
              <a:rPr lang="en-US" sz="1050" b="1" dirty="0"/>
              <a:t>© European Union 2020</a:t>
            </a:r>
          </a:p>
          <a:p>
            <a:r>
              <a:rPr lang="en-US" sz="1050" dirty="0" smtClean="0"/>
              <a:t>Unless otherwise noted the reuse of this presentation is </a:t>
            </a:r>
            <a:r>
              <a:rPr lang="en-US" sz="1050" dirty="0" err="1" smtClean="0"/>
              <a:t>authorised</a:t>
            </a:r>
            <a:r>
              <a:rPr lang="en-US" sz="1050" dirty="0" smtClean="0"/>
              <a:t> under the </a:t>
            </a:r>
            <a:r>
              <a:rPr lang="en-US" sz="1050" dirty="0" smtClean="0">
                <a:hlinkClick r:id="rId3"/>
              </a:rPr>
              <a:t>CC BY 4.0 </a:t>
            </a:r>
            <a:r>
              <a:rPr lang="en-US" sz="1050" dirty="0"/>
              <a:t>license. For any use or reproduction of elements that are not owned by the EU, permission may need to be sought directly from the respective </a:t>
            </a:r>
            <a:r>
              <a:rPr lang="en-US" sz="1050" dirty="0" smtClean="0"/>
              <a:t>right holders.</a:t>
            </a:r>
          </a:p>
          <a:p>
            <a:r>
              <a:rPr lang="en-US" sz="1050" dirty="0" smtClean="0"/>
              <a:t>Slide </a:t>
            </a:r>
            <a:r>
              <a:rPr lang="en-US" sz="1050" dirty="0" smtClean="0">
                <a:solidFill>
                  <a:schemeClr val="accent6"/>
                </a:solidFill>
              </a:rPr>
              <a:t>xx</a:t>
            </a:r>
            <a:r>
              <a:rPr lang="en-US" sz="1050" dirty="0" smtClean="0"/>
              <a:t>: </a:t>
            </a:r>
            <a:r>
              <a:rPr lang="en-US" sz="1050" dirty="0">
                <a:solidFill>
                  <a:schemeClr val="accent6"/>
                </a:solidFill>
              </a:rPr>
              <a:t>e</a:t>
            </a:r>
            <a:r>
              <a:rPr lang="en-US" sz="1050" dirty="0" smtClean="0">
                <a:solidFill>
                  <a:schemeClr val="accent6"/>
                </a:solidFill>
              </a:rPr>
              <a:t>lement concerned</a:t>
            </a:r>
            <a:r>
              <a:rPr lang="en-US" sz="1050" dirty="0" smtClean="0"/>
              <a:t>, source</a:t>
            </a:r>
            <a:r>
              <a:rPr lang="en-US" sz="1050" dirty="0" smtClean="0">
                <a:solidFill>
                  <a:schemeClr val="accent6"/>
                </a:solidFill>
              </a:rPr>
              <a:t>: e.g. Fotolia.com</a:t>
            </a:r>
            <a:r>
              <a:rPr lang="en-US" sz="1050" dirty="0" smtClean="0"/>
              <a:t>; Slide </a:t>
            </a:r>
            <a:r>
              <a:rPr lang="en-US" sz="1050" dirty="0" smtClean="0">
                <a:solidFill>
                  <a:schemeClr val="accent6"/>
                </a:solidFill>
              </a:rPr>
              <a:t>xx</a:t>
            </a:r>
            <a:r>
              <a:rPr lang="en-US" sz="1050" dirty="0" smtClean="0"/>
              <a:t>: </a:t>
            </a:r>
            <a:r>
              <a:rPr lang="en-US" sz="1050" dirty="0" smtClean="0">
                <a:solidFill>
                  <a:schemeClr val="accent6"/>
                </a:solidFill>
              </a:rPr>
              <a:t>element concerned</a:t>
            </a:r>
            <a:r>
              <a:rPr lang="en-US" sz="1050" dirty="0" smtClean="0"/>
              <a:t>, source: </a:t>
            </a:r>
            <a:r>
              <a:rPr lang="en-US" sz="1050" dirty="0" smtClean="0">
                <a:solidFill>
                  <a:schemeClr val="accent6"/>
                </a:solidFill>
              </a:rPr>
              <a:t>e.g. iStock.com</a:t>
            </a:r>
            <a:endParaRPr lang="en-GB" sz="1050" dirty="0">
              <a:solidFill>
                <a:schemeClr val="accent6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24" y="4858246"/>
            <a:ext cx="1023496" cy="358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61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EC colour scheme">
      <a:dk1>
        <a:srgbClr val="4D4D4D"/>
      </a:dk1>
      <a:lt1>
        <a:srgbClr val="FFFFFF"/>
      </a:lt1>
      <a:dk2>
        <a:srgbClr val="034EA2"/>
      </a:dk2>
      <a:lt2>
        <a:srgbClr val="D3E8F9"/>
      </a:lt2>
      <a:accent1>
        <a:srgbClr val="1E858B"/>
      </a:accent1>
      <a:accent2>
        <a:srgbClr val="4BC5DE"/>
      </a:accent2>
      <a:accent3>
        <a:srgbClr val="1EC08A"/>
      </a:accent3>
      <a:accent4>
        <a:srgbClr val="ED8D2F"/>
      </a:accent4>
      <a:accent5>
        <a:srgbClr val="FFC000"/>
      </a:accent5>
      <a:accent6>
        <a:srgbClr val="E76C53"/>
      </a:accent6>
      <a:hlink>
        <a:srgbClr val="0563C1"/>
      </a:hlink>
      <a:folHlink>
        <a:srgbClr val="24337E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C_Presentation.pptx" id="{DF0E4C23-23CF-4CA0-B78D-4EE4E4812529}" vid="{A275074F-6DFA-4FBF-AA5C-38C3649C393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F098AE41A192E4C85C747A9850AEF9A" ma:contentTypeVersion="1" ma:contentTypeDescription="Create a new document." ma:contentTypeScope="" ma:versionID="adbd7371df41171ae2b3407eb3a92607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ded79842d4747cc85621c7c303666abe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4604AC4F-0D77-4401-B0B1-73827E1FEB6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B1CAF70-02D1-4551-A536-63581F6A809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FF87431-2774-4E17-BE38-8A579357848D}">
  <ds:schemaRefs>
    <ds:schemaRef ds:uri="http://purl.org/dc/elements/1.1/"/>
    <ds:schemaRef ds:uri="http://schemas.microsoft.com/sharepoint/v3"/>
    <ds:schemaRef ds:uri="http://schemas.openxmlformats.org/package/2006/metadata/core-properties"/>
    <ds:schemaRef ds:uri="http://purl.org/dc/terms/"/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4004</TotalTime>
  <Words>2247</Words>
  <Application>Microsoft Office PowerPoint</Application>
  <PresentationFormat>Widescreen</PresentationFormat>
  <Paragraphs>202</Paragraphs>
  <Slides>27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Courier New</vt:lpstr>
      <vt:lpstr>Wingdings</vt:lpstr>
      <vt:lpstr>Office Theme</vt:lpstr>
      <vt:lpstr>How do we know what works?</vt:lpstr>
      <vt:lpstr>Impact evaluation</vt:lpstr>
      <vt:lpstr>Impact evaluation</vt:lpstr>
      <vt:lpstr>Challenges of impact evaluation</vt:lpstr>
      <vt:lpstr>Challenges of impact evaluation</vt:lpstr>
      <vt:lpstr>Challenges of impact evaluation</vt:lpstr>
      <vt:lpstr>Finding a credible counterfactual</vt:lpstr>
      <vt:lpstr>Finding a credible counterfactual</vt:lpstr>
      <vt:lpstr>Randomized Controlled Trial</vt:lpstr>
      <vt:lpstr>Randomized Controlled Trial</vt:lpstr>
      <vt:lpstr>Randomized Controlled Trial</vt:lpstr>
      <vt:lpstr>Randomized Controlled Trial: Practicalities</vt:lpstr>
      <vt:lpstr>Randomized Controlled Trial: Practicalities</vt:lpstr>
      <vt:lpstr>Randomized Controlled Trial: Practicalities</vt:lpstr>
      <vt:lpstr>Randomized Controlled Trial: Practicalities</vt:lpstr>
      <vt:lpstr>Randomized Controlled Trial: Practicalities</vt:lpstr>
      <vt:lpstr>Natural experiments</vt:lpstr>
      <vt:lpstr>PowerPoint Presentation</vt:lpstr>
      <vt:lpstr>Differences-in-differences</vt:lpstr>
      <vt:lpstr>Differences-in-differences</vt:lpstr>
      <vt:lpstr>Differences-in-differences: Practicalities</vt:lpstr>
      <vt:lpstr>Regressions and matching</vt:lpstr>
      <vt:lpstr>Regressions and matching</vt:lpstr>
      <vt:lpstr>Regression and matching: Practicalities</vt:lpstr>
      <vt:lpstr>Regressions and matching: An example</vt:lpstr>
      <vt:lpstr>Regressions and matching: An example</vt:lpstr>
      <vt:lpstr>Thank you</vt:lpstr>
    </vt:vector>
  </TitlesOfParts>
  <Company>European Commission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Yvonne (COMM)</dc:creator>
  <cp:lastModifiedBy>COCKX Lara (JRC-SEVILLA)</cp:lastModifiedBy>
  <cp:revision>160</cp:revision>
  <dcterms:created xsi:type="dcterms:W3CDTF">2019-08-09T12:06:42Z</dcterms:created>
  <dcterms:modified xsi:type="dcterms:W3CDTF">2022-09-15T09:51:35Z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0x010100AF098AE41A192E4C85C747A9850AEF9A</vt:lpwstr>
  </property>
</Properties>
</file>